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3" r:id="rId25"/>
    <p:sldId id="264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8524"/>
    <a:srgbClr val="46B3EE"/>
    <a:srgbClr val="A1D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99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BFCB4-9978-40B3-84DB-87084FCD141C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FAD59-89DD-4D18-8110-FA07BD746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67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26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99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2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27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117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48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299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219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139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12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480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99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2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059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35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304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9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49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566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46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01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55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1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AD59-89DD-4D18-8110-FA07BD7461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91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474E8447-EA0E-4DDE-A334-72CB98C5A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4" t="88" r="14954" b="68983"/>
          <a:stretch/>
        </p:blipFill>
        <p:spPr>
          <a:xfrm>
            <a:off x="1587500" y="0"/>
            <a:ext cx="10604500" cy="21209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C6B3F4-1691-4C4D-B1EF-17C08AA908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t="38147" r="-937" b="30924"/>
          <a:stretch/>
        </p:blipFill>
        <p:spPr>
          <a:xfrm>
            <a:off x="0" y="3428999"/>
            <a:ext cx="10604500" cy="21209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34C818-2CED-439E-9509-36FA6B292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5" b="10366"/>
          <a:stretch/>
        </p:blipFill>
        <p:spPr>
          <a:xfrm>
            <a:off x="0" y="4762501"/>
            <a:ext cx="12192000" cy="2095500"/>
          </a:xfrm>
          <a:prstGeom prst="rect">
            <a:avLst/>
          </a:prstGeom>
        </p:spPr>
      </p:pic>
      <p:pic>
        <p:nvPicPr>
          <p:cNvPr id="10" name="图片 9" descr="图片包含 物体&#10;&#10;描述已自动生成">
            <a:extLst>
              <a:ext uri="{FF2B5EF4-FFF2-40B4-BE49-F238E27FC236}">
                <a16:creationId xmlns:a16="http://schemas.microsoft.com/office/drawing/2014/main" id="{C7D29798-4C20-4B1D-8279-2897C5E8DD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700"/>
          <a:stretch/>
        </p:blipFill>
        <p:spPr>
          <a:xfrm>
            <a:off x="0" y="4140201"/>
            <a:ext cx="12192000" cy="2489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B5D0BC2-7E70-465A-9E72-9670BFB51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7" t="8237" r="14954" b="68983"/>
          <a:stretch/>
        </p:blipFill>
        <p:spPr>
          <a:xfrm flipH="1">
            <a:off x="463550" y="1733717"/>
            <a:ext cx="1644650" cy="133968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78FF726-B208-45EE-9095-B44524E72D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2" y="3100580"/>
            <a:ext cx="5909608" cy="3323842"/>
          </a:xfrm>
          <a:prstGeom prst="rect">
            <a:avLst/>
          </a:prstGeom>
        </p:spPr>
      </p:pic>
      <p:pic>
        <p:nvPicPr>
          <p:cNvPr id="12" name="图片 11" descr="图片包含 烟火, 户外艺术系列&#10;&#10;描述已自动生成">
            <a:extLst>
              <a:ext uri="{FF2B5EF4-FFF2-40B4-BE49-F238E27FC236}">
                <a16:creationId xmlns:a16="http://schemas.microsoft.com/office/drawing/2014/main" id="{64769AA0-7C44-427D-BF43-4BA067023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58"/>
          <a:stretch/>
        </p:blipFill>
        <p:spPr>
          <a:xfrm>
            <a:off x="0" y="4839023"/>
            <a:ext cx="12192000" cy="20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2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4B3A445-610A-455D-B30A-15AA436BA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5" b="10366"/>
          <a:stretch/>
        </p:blipFill>
        <p:spPr>
          <a:xfrm>
            <a:off x="0" y="4762501"/>
            <a:ext cx="12192000" cy="2095500"/>
          </a:xfrm>
          <a:prstGeom prst="rect">
            <a:avLst/>
          </a:prstGeom>
        </p:spPr>
      </p:pic>
      <p:pic>
        <p:nvPicPr>
          <p:cNvPr id="9" name="图片 8" descr="图片包含 物体&#10;&#10;描述已自动生成">
            <a:extLst>
              <a:ext uri="{FF2B5EF4-FFF2-40B4-BE49-F238E27FC236}">
                <a16:creationId xmlns:a16="http://schemas.microsoft.com/office/drawing/2014/main" id="{5F625A03-1709-4890-918F-271AD2B4C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700"/>
          <a:stretch/>
        </p:blipFill>
        <p:spPr>
          <a:xfrm>
            <a:off x="0" y="4140201"/>
            <a:ext cx="12192000" cy="248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FE4E64-8605-407C-B820-F04BAF928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4" t="88" r="14954" b="68983"/>
          <a:stretch/>
        </p:blipFill>
        <p:spPr>
          <a:xfrm flipH="1">
            <a:off x="1587500" y="0"/>
            <a:ext cx="10604500" cy="21209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0CB5D83-9637-4400-AEA5-47997516B2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7005"/>
            <a:ext cx="4893608" cy="27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A74CE4C-39D7-4D80-863F-1610F3556B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t="38147" r="-937" b="30924"/>
          <a:stretch/>
        </p:blipFill>
        <p:spPr>
          <a:xfrm>
            <a:off x="0" y="3428999"/>
            <a:ext cx="10604500" cy="21209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52BFDE-3720-42D0-A69C-E3C47E7D91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5" b="10366"/>
          <a:stretch/>
        </p:blipFill>
        <p:spPr>
          <a:xfrm>
            <a:off x="0" y="4762501"/>
            <a:ext cx="12192000" cy="2095500"/>
          </a:xfrm>
          <a:prstGeom prst="rect">
            <a:avLst/>
          </a:prstGeom>
        </p:spPr>
      </p:pic>
      <p:pic>
        <p:nvPicPr>
          <p:cNvPr id="10" name="图片 9" descr="图片包含 物体&#10;&#10;描述已自动生成">
            <a:extLst>
              <a:ext uri="{FF2B5EF4-FFF2-40B4-BE49-F238E27FC236}">
                <a16:creationId xmlns:a16="http://schemas.microsoft.com/office/drawing/2014/main" id="{C5CF5ECD-064C-4EFB-81F4-2EE862469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700"/>
          <a:stretch/>
        </p:blipFill>
        <p:spPr>
          <a:xfrm>
            <a:off x="0" y="4140201"/>
            <a:ext cx="12192000" cy="2489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2B5F35B-A901-4656-92F0-66BDBF054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4" t="88" r="14954" b="68983"/>
          <a:stretch/>
        </p:blipFill>
        <p:spPr>
          <a:xfrm>
            <a:off x="1587500" y="0"/>
            <a:ext cx="10604500" cy="21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E41927B-5748-4F1B-B54E-22DACE4D46E7}"/>
              </a:ext>
            </a:extLst>
          </p:cNvPr>
          <p:cNvSpPr/>
          <p:nvPr userDrawn="1"/>
        </p:nvSpPr>
        <p:spPr>
          <a:xfrm>
            <a:off x="631371" y="482600"/>
            <a:ext cx="10929257" cy="6375400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79D028-9300-4B8E-BAB4-B05FF442F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0" b="25556"/>
          <a:stretch/>
        </p:blipFill>
        <p:spPr>
          <a:xfrm>
            <a:off x="0" y="5816761"/>
            <a:ext cx="12192000" cy="1041239"/>
          </a:xfrm>
          <a:prstGeom prst="rect">
            <a:avLst/>
          </a:prstGeom>
        </p:spPr>
      </p:pic>
      <p:pic>
        <p:nvPicPr>
          <p:cNvPr id="12" name="图片 11" descr="图片包含 物体&#10;&#10;描述已自动生成">
            <a:extLst>
              <a:ext uri="{FF2B5EF4-FFF2-40B4-BE49-F238E27FC236}">
                <a16:creationId xmlns:a16="http://schemas.microsoft.com/office/drawing/2014/main" id="{39D46E6D-6BFB-4BEC-8D29-1A9D1841D0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4" b="28836"/>
          <a:stretch/>
        </p:blipFill>
        <p:spPr>
          <a:xfrm>
            <a:off x="0" y="5461161"/>
            <a:ext cx="12192000" cy="139683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49BE12F1-2BCA-4650-A56F-73AABA328ED4}"/>
              </a:ext>
            </a:extLst>
          </p:cNvPr>
          <p:cNvGrpSpPr/>
          <p:nvPr userDrawn="1"/>
        </p:nvGrpSpPr>
        <p:grpSpPr>
          <a:xfrm>
            <a:off x="988786" y="774700"/>
            <a:ext cx="725714" cy="547200"/>
            <a:chOff x="1064986" y="838200"/>
            <a:chExt cx="725714" cy="54720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B37F927-E21E-4B34-BD08-DC6F2922511B}"/>
                </a:ext>
              </a:extLst>
            </p:cNvPr>
            <p:cNvSpPr/>
            <p:nvPr userDrawn="1"/>
          </p:nvSpPr>
          <p:spPr>
            <a:xfrm>
              <a:off x="1064986" y="838200"/>
              <a:ext cx="533400" cy="547200"/>
            </a:xfrm>
            <a:prstGeom prst="roundRect">
              <a:avLst/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E1DFAA6-1E36-43BC-91C8-3B7C9381A021}"/>
                </a:ext>
              </a:extLst>
            </p:cNvPr>
            <p:cNvSpPr/>
            <p:nvPr userDrawn="1"/>
          </p:nvSpPr>
          <p:spPr>
            <a:xfrm>
              <a:off x="1696357" y="838200"/>
              <a:ext cx="94343" cy="547200"/>
            </a:xfrm>
            <a:prstGeom prst="roundRect">
              <a:avLst/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86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25CB0C2-6C52-4512-A349-8E3CDEB2F953}"/>
              </a:ext>
            </a:extLst>
          </p:cNvPr>
          <p:cNvSpPr/>
          <p:nvPr userDrawn="1"/>
        </p:nvSpPr>
        <p:spPr>
          <a:xfrm>
            <a:off x="631371" y="482600"/>
            <a:ext cx="10929257" cy="6375400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883CC47-702D-4FBF-B7B0-78016262FC42}"/>
              </a:ext>
            </a:extLst>
          </p:cNvPr>
          <p:cNvGrpSpPr/>
          <p:nvPr userDrawn="1"/>
        </p:nvGrpSpPr>
        <p:grpSpPr>
          <a:xfrm>
            <a:off x="988786" y="774700"/>
            <a:ext cx="725714" cy="547200"/>
            <a:chOff x="1064986" y="838200"/>
            <a:chExt cx="725714" cy="54720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282C9E5-8115-4B56-B12A-BC0C1D1EA3AF}"/>
                </a:ext>
              </a:extLst>
            </p:cNvPr>
            <p:cNvSpPr/>
            <p:nvPr userDrawn="1"/>
          </p:nvSpPr>
          <p:spPr>
            <a:xfrm>
              <a:off x="1064986" y="838200"/>
              <a:ext cx="533400" cy="547200"/>
            </a:xfrm>
            <a:prstGeom prst="roundRect">
              <a:avLst/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C1A51A7-838A-46AA-AC39-4349E7F51C40}"/>
                </a:ext>
              </a:extLst>
            </p:cNvPr>
            <p:cNvSpPr/>
            <p:nvPr userDrawn="1"/>
          </p:nvSpPr>
          <p:spPr>
            <a:xfrm>
              <a:off x="1696357" y="838200"/>
              <a:ext cx="94343" cy="547200"/>
            </a:xfrm>
            <a:prstGeom prst="roundRect">
              <a:avLst/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179DD85-BFE4-4754-BCAE-CAC00B9A3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t="38332" r="52396" b="33147"/>
          <a:stretch/>
        </p:blipFill>
        <p:spPr>
          <a:xfrm rot="503264">
            <a:off x="9346312" y="5093675"/>
            <a:ext cx="3166019" cy="14461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113FE1-861C-45D7-841F-CEE26F7051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0" b="25556"/>
          <a:stretch/>
        </p:blipFill>
        <p:spPr>
          <a:xfrm>
            <a:off x="0" y="5816761"/>
            <a:ext cx="12192000" cy="10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14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908A15A1-FCA3-4158-9F6E-295EDB85630A}"/>
              </a:ext>
            </a:extLst>
          </p:cNvPr>
          <p:cNvSpPr/>
          <p:nvPr userDrawn="1"/>
        </p:nvSpPr>
        <p:spPr>
          <a:xfrm>
            <a:off x="631371" y="482600"/>
            <a:ext cx="10929257" cy="6375400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3527F9D-0DDC-4919-857C-DCE18F2C2D74}"/>
              </a:ext>
            </a:extLst>
          </p:cNvPr>
          <p:cNvGrpSpPr/>
          <p:nvPr userDrawn="1"/>
        </p:nvGrpSpPr>
        <p:grpSpPr>
          <a:xfrm>
            <a:off x="988786" y="774700"/>
            <a:ext cx="725714" cy="547200"/>
            <a:chOff x="1064986" y="838200"/>
            <a:chExt cx="725714" cy="54720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9C0C2FB-6290-49C6-ABD7-F68322BA6197}"/>
                </a:ext>
              </a:extLst>
            </p:cNvPr>
            <p:cNvSpPr/>
            <p:nvPr userDrawn="1"/>
          </p:nvSpPr>
          <p:spPr>
            <a:xfrm>
              <a:off x="1064986" y="838200"/>
              <a:ext cx="533400" cy="547200"/>
            </a:xfrm>
            <a:prstGeom prst="roundRect">
              <a:avLst/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3D46EF78-9A1E-4BAF-BCA7-933598C0421A}"/>
                </a:ext>
              </a:extLst>
            </p:cNvPr>
            <p:cNvSpPr/>
            <p:nvPr userDrawn="1"/>
          </p:nvSpPr>
          <p:spPr>
            <a:xfrm>
              <a:off x="1696357" y="838200"/>
              <a:ext cx="94343" cy="547200"/>
            </a:xfrm>
            <a:prstGeom prst="roundRect">
              <a:avLst/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C11DC6E-4B54-4353-B107-597DDE2423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0" b="25556"/>
          <a:stretch/>
        </p:blipFill>
        <p:spPr>
          <a:xfrm>
            <a:off x="0" y="5816761"/>
            <a:ext cx="12192000" cy="10412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E3242B-9752-4212-935F-A452A3708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89" y="5068653"/>
            <a:ext cx="2935407" cy="16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6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4C30025-149B-42F5-9513-F11E6C49F6B1}"/>
              </a:ext>
            </a:extLst>
          </p:cNvPr>
          <p:cNvSpPr/>
          <p:nvPr userDrawn="1"/>
        </p:nvSpPr>
        <p:spPr>
          <a:xfrm>
            <a:off x="631371" y="482600"/>
            <a:ext cx="10929257" cy="6375400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D11BAB6-8A51-4BF5-9E79-670785F184DA}"/>
              </a:ext>
            </a:extLst>
          </p:cNvPr>
          <p:cNvGrpSpPr/>
          <p:nvPr userDrawn="1"/>
        </p:nvGrpSpPr>
        <p:grpSpPr>
          <a:xfrm>
            <a:off x="988786" y="774700"/>
            <a:ext cx="725714" cy="547200"/>
            <a:chOff x="1064986" y="838200"/>
            <a:chExt cx="725714" cy="54720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80629CE-E486-42F7-BE7B-8AD8048F83CC}"/>
                </a:ext>
              </a:extLst>
            </p:cNvPr>
            <p:cNvSpPr/>
            <p:nvPr userDrawn="1"/>
          </p:nvSpPr>
          <p:spPr>
            <a:xfrm>
              <a:off x="1064986" y="838200"/>
              <a:ext cx="533400" cy="547200"/>
            </a:xfrm>
            <a:prstGeom prst="roundRect">
              <a:avLst/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5A809A0-9B6D-4A59-BC31-6E9F39B62B2B}"/>
                </a:ext>
              </a:extLst>
            </p:cNvPr>
            <p:cNvSpPr/>
            <p:nvPr userDrawn="1"/>
          </p:nvSpPr>
          <p:spPr>
            <a:xfrm>
              <a:off x="1696357" y="838200"/>
              <a:ext cx="94343" cy="547200"/>
            </a:xfrm>
            <a:prstGeom prst="roundRect">
              <a:avLst/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335396C-0330-4E6A-A75B-3A06DA5EB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t="38332" r="52396" b="33147"/>
          <a:stretch/>
        </p:blipFill>
        <p:spPr>
          <a:xfrm rot="21096736" flipH="1">
            <a:off x="-327524" y="5012992"/>
            <a:ext cx="3166019" cy="14461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496594-694D-448C-8850-6F407321A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0" b="25556"/>
          <a:stretch/>
        </p:blipFill>
        <p:spPr>
          <a:xfrm>
            <a:off x="0" y="5816761"/>
            <a:ext cx="12192000" cy="10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6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784A0B-CF21-45C0-8167-6D2EDE905A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4" t="88" r="14954" b="68983"/>
          <a:stretch/>
        </p:blipFill>
        <p:spPr>
          <a:xfrm>
            <a:off x="1587500" y="0"/>
            <a:ext cx="10604500" cy="21209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ABE7EB-806F-40C3-A881-360A49A68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t="38147" r="-937" b="30924"/>
          <a:stretch/>
        </p:blipFill>
        <p:spPr>
          <a:xfrm>
            <a:off x="0" y="3428999"/>
            <a:ext cx="10604500" cy="21209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CF877D-4806-4BEB-BA7F-A4716E22C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5" b="10366"/>
          <a:stretch/>
        </p:blipFill>
        <p:spPr>
          <a:xfrm>
            <a:off x="0" y="4762501"/>
            <a:ext cx="12192000" cy="2095500"/>
          </a:xfrm>
          <a:prstGeom prst="rect">
            <a:avLst/>
          </a:prstGeom>
        </p:spPr>
      </p:pic>
      <p:pic>
        <p:nvPicPr>
          <p:cNvPr id="5" name="图片 4" descr="图片包含 物体&#10;&#10;描述已自动生成">
            <a:extLst>
              <a:ext uri="{FF2B5EF4-FFF2-40B4-BE49-F238E27FC236}">
                <a16:creationId xmlns:a16="http://schemas.microsoft.com/office/drawing/2014/main" id="{5D3CE592-D513-41FC-B291-378B3DFF6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700"/>
          <a:stretch/>
        </p:blipFill>
        <p:spPr>
          <a:xfrm>
            <a:off x="0" y="4140201"/>
            <a:ext cx="12192000" cy="248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1EE065-6F67-43E3-8FA3-E5C7B4CA0F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7" t="8237" r="14954" b="68983"/>
          <a:stretch/>
        </p:blipFill>
        <p:spPr>
          <a:xfrm flipH="1">
            <a:off x="463550" y="1733717"/>
            <a:ext cx="1644650" cy="13396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A5896E-A108-499B-BD57-44698D3169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2" y="3100580"/>
            <a:ext cx="5909608" cy="3323842"/>
          </a:xfrm>
          <a:prstGeom prst="rect">
            <a:avLst/>
          </a:prstGeom>
        </p:spPr>
      </p:pic>
      <p:pic>
        <p:nvPicPr>
          <p:cNvPr id="8" name="图片 7" descr="图片包含 烟火, 户外艺术系列&#10;&#10;描述已自动生成">
            <a:extLst>
              <a:ext uri="{FF2B5EF4-FFF2-40B4-BE49-F238E27FC236}">
                <a16:creationId xmlns:a16="http://schemas.microsoft.com/office/drawing/2014/main" id="{16F434FF-20A7-429F-A20A-DB4FFC9CD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58"/>
          <a:stretch/>
        </p:blipFill>
        <p:spPr>
          <a:xfrm>
            <a:off x="0" y="4839023"/>
            <a:ext cx="12192000" cy="20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0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C615F5B-096D-4C67-9840-D09947434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0" b="25556"/>
          <a:stretch/>
        </p:blipFill>
        <p:spPr>
          <a:xfrm>
            <a:off x="0" y="5816761"/>
            <a:ext cx="12192000" cy="1041239"/>
          </a:xfrm>
          <a:prstGeom prst="rect">
            <a:avLst/>
          </a:prstGeom>
        </p:spPr>
      </p:pic>
      <p:pic>
        <p:nvPicPr>
          <p:cNvPr id="10" name="图片 9" descr="图片包含 物体&#10;&#10;描述已自动生成">
            <a:extLst>
              <a:ext uri="{FF2B5EF4-FFF2-40B4-BE49-F238E27FC236}">
                <a16:creationId xmlns:a16="http://schemas.microsoft.com/office/drawing/2014/main" id="{2D271CAC-FB78-42BD-A0F4-14E34527E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4" b="28836"/>
          <a:stretch/>
        </p:blipFill>
        <p:spPr>
          <a:xfrm>
            <a:off x="0" y="5461161"/>
            <a:ext cx="12192000" cy="13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3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F45FEA2-53DE-487B-AD18-58961331189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8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0F4913E-272D-4C10-A5C1-3F5025AAD830}"/>
              </a:ext>
            </a:extLst>
          </p:cNvPr>
          <p:cNvGrpSpPr/>
          <p:nvPr/>
        </p:nvGrpSpPr>
        <p:grpSpPr>
          <a:xfrm>
            <a:off x="1784350" y="566392"/>
            <a:ext cx="8623299" cy="3167410"/>
            <a:chOff x="1930401" y="871979"/>
            <a:chExt cx="8623299" cy="316741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ECA45AF-EC1B-4186-888B-CC1ECAAB283E}"/>
                </a:ext>
              </a:extLst>
            </p:cNvPr>
            <p:cNvSpPr txBox="1"/>
            <p:nvPr userDrawn="1"/>
          </p:nvSpPr>
          <p:spPr>
            <a:xfrm rot="21299285">
              <a:off x="1930401" y="87198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9号-肥宅快乐体" pitchFamily="2" charset="-122"/>
                  <a:ea typeface="字魂80号-萌趣小鱼体" panose="00000500000000000000" pitchFamily="2" charset="-122"/>
                </a:rPr>
                <a:t>自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637B69C-1CEF-4419-BD1F-5471B1768CC1}"/>
                </a:ext>
              </a:extLst>
            </p:cNvPr>
            <p:cNvSpPr txBox="1"/>
            <p:nvPr userDrawn="1"/>
          </p:nvSpPr>
          <p:spPr>
            <a:xfrm>
              <a:off x="3835402" y="87198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9号-肥宅快乐体" pitchFamily="2" charset="-122"/>
                  <a:ea typeface="字魂80号-萌趣小鱼体" panose="00000500000000000000" pitchFamily="2" charset="-122"/>
                </a:rPr>
                <a:t>然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B9CEAF3-2A55-4FCB-81A9-E29E2A48A6D2}"/>
                </a:ext>
              </a:extLst>
            </p:cNvPr>
            <p:cNvSpPr txBox="1"/>
            <p:nvPr userDrawn="1"/>
          </p:nvSpPr>
          <p:spPr>
            <a:xfrm>
              <a:off x="5877027" y="871979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9号-肥宅快乐体" pitchFamily="2" charset="-122"/>
                  <a:ea typeface="字魂80号-萌趣小鱼体" panose="00000500000000000000" pitchFamily="2" charset="-122"/>
                </a:rPr>
                <a:t>环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7AC5405-8900-4AA6-AB3D-8F4374378D70}"/>
                </a:ext>
              </a:extLst>
            </p:cNvPr>
            <p:cNvSpPr txBox="1"/>
            <p:nvPr userDrawn="1"/>
          </p:nvSpPr>
          <p:spPr>
            <a:xfrm>
              <a:off x="7817053" y="884679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9号-肥宅快乐体" pitchFamily="2" charset="-122"/>
                  <a:ea typeface="字魂80号-萌趣小鱼体" panose="00000500000000000000" pitchFamily="2" charset="-122"/>
                </a:rPr>
                <a:t>境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6AAEDA0-6C7D-4661-9F9A-3B3032234E95}"/>
              </a:ext>
            </a:extLst>
          </p:cNvPr>
          <p:cNvSpPr txBox="1"/>
          <p:nvPr/>
        </p:nvSpPr>
        <p:spPr>
          <a:xfrm>
            <a:off x="3850044" y="3287104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人教版七年级地理</a:t>
            </a:r>
            <a:r>
              <a:rPr lang="en-US" altLang="zh-CN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PPT</a:t>
            </a:r>
            <a:r>
              <a:rPr lang="zh-CN" altLang="en-US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课件</a:t>
            </a:r>
            <a:r>
              <a:rPr lang="en-US" altLang="zh-CN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·</a:t>
            </a:r>
            <a:endParaRPr lang="zh-CN" altLang="en-US" sz="2800" dirty="0">
              <a:solidFill>
                <a:schemeClr val="bg1"/>
              </a:solidFill>
              <a:ea typeface="字魂80号-萌趣小鱼体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20F8E0A-37A6-444D-A152-F29D744997E0}"/>
              </a:ext>
            </a:extLst>
          </p:cNvPr>
          <p:cNvGrpSpPr/>
          <p:nvPr/>
        </p:nvGrpSpPr>
        <p:grpSpPr>
          <a:xfrm>
            <a:off x="5161053" y="3937168"/>
            <a:ext cx="1869893" cy="520538"/>
            <a:chOff x="4816374" y="3994236"/>
            <a:chExt cx="1869893" cy="520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DCBFAA8-9414-4CF6-81AB-F5E0FC2FE423}"/>
                </a:ext>
              </a:extLst>
            </p:cNvPr>
            <p:cNvSpPr/>
            <p:nvPr userDrawn="1"/>
          </p:nvSpPr>
          <p:spPr>
            <a:xfrm>
              <a:off x="4816374" y="3994236"/>
              <a:ext cx="520538" cy="520538"/>
            </a:xfrm>
            <a:prstGeom prst="ellipse">
              <a:avLst/>
            </a:prstGeom>
            <a:solidFill>
              <a:srgbClr val="A1D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ea typeface="字魂80号-萌趣小鱼体" panose="00000500000000000000" pitchFamily="2" charset="-122"/>
                </a:rPr>
                <a:t>千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D7BAC74-D544-4AF9-A668-038C45B8CD95}"/>
                </a:ext>
              </a:extLst>
            </p:cNvPr>
            <p:cNvSpPr/>
            <p:nvPr userDrawn="1"/>
          </p:nvSpPr>
          <p:spPr>
            <a:xfrm>
              <a:off x="5266159" y="3994236"/>
              <a:ext cx="520538" cy="520538"/>
            </a:xfrm>
            <a:prstGeom prst="ellipse">
              <a:avLst/>
            </a:prstGeom>
            <a:solidFill>
              <a:srgbClr val="A1D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ea typeface="字魂80号-萌趣小鱼体" panose="00000500000000000000" pitchFamily="2" charset="-122"/>
                </a:rPr>
                <a:t>图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22A3240-1B9D-445A-9474-1F7AF0CFAC9A}"/>
                </a:ext>
              </a:extLst>
            </p:cNvPr>
            <p:cNvSpPr/>
            <p:nvPr userDrawn="1"/>
          </p:nvSpPr>
          <p:spPr>
            <a:xfrm>
              <a:off x="5715944" y="3994236"/>
              <a:ext cx="520538" cy="520538"/>
            </a:xfrm>
            <a:prstGeom prst="ellipse">
              <a:avLst/>
            </a:prstGeom>
            <a:solidFill>
              <a:srgbClr val="A1D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ea typeface="字魂80号-萌趣小鱼体" panose="00000500000000000000" pitchFamily="2" charset="-122"/>
                </a:rPr>
                <a:t>老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511E042-A4AD-4D4C-8264-D4E7C600056B}"/>
                </a:ext>
              </a:extLst>
            </p:cNvPr>
            <p:cNvSpPr/>
            <p:nvPr userDrawn="1"/>
          </p:nvSpPr>
          <p:spPr>
            <a:xfrm>
              <a:off x="6165729" y="3994236"/>
              <a:ext cx="520538" cy="520538"/>
            </a:xfrm>
            <a:prstGeom prst="ellipse">
              <a:avLst/>
            </a:prstGeom>
            <a:solidFill>
              <a:srgbClr val="A1D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ea typeface="字魂80号-萌趣小鱼体" panose="00000500000000000000" pitchFamily="2" charset="-122"/>
                </a:rPr>
                <a:t>师</a:t>
              </a:r>
            </a:p>
          </p:txBody>
        </p:sp>
      </p:grpSp>
      <p:pic>
        <p:nvPicPr>
          <p:cNvPr id="2" name="尤克里里高潮版欢快风儿童旅行视频儿童节配乐">
            <a:hlinkClick r:id="" action="ppaction://media"/>
            <a:extLst>
              <a:ext uri="{FF2B5EF4-FFF2-40B4-BE49-F238E27FC236}">
                <a16:creationId xmlns:a16="http://schemas.microsoft.com/office/drawing/2014/main" id="{78F8A9AA-D13D-46E1-8CED-242BAA7EF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7608" y="71435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EC94AB6-0356-426A-8E8D-0D07839392EF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7396507-FA0D-41F4-9E3C-58353D4A057B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知识导学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E616ADC-5050-45CE-A2CD-698D256EB6E6}"/>
                </a:ext>
              </a:extLst>
            </p:cNvPr>
            <p:cNvSpPr/>
            <p:nvPr/>
          </p:nvSpPr>
          <p:spPr>
            <a:xfrm>
              <a:off x="915444" y="70224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二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9791A3-AB24-486D-8870-162281620F01}"/>
              </a:ext>
            </a:extLst>
          </p:cNvPr>
          <p:cNvGrpSpPr/>
          <p:nvPr/>
        </p:nvGrpSpPr>
        <p:grpSpPr>
          <a:xfrm>
            <a:off x="2057400" y="1692679"/>
            <a:ext cx="8077200" cy="2325139"/>
            <a:chOff x="2057400" y="1692679"/>
            <a:chExt cx="8077200" cy="2325139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A33B47A5-286F-47E1-9975-0ABA51C19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1692679"/>
              <a:ext cx="80772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3</a:t>
              </a:r>
              <a:r>
                <a:rPr lang="zh-CN" altLang="en-US" sz="24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．亚洲河流分布有何特点？这种分布与地形分布之间的关系如何？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C307646-B805-4548-B5F5-BCD15313F5AB}"/>
                </a:ext>
              </a:extLst>
            </p:cNvPr>
            <p:cNvSpPr/>
            <p:nvPr/>
          </p:nvSpPr>
          <p:spPr>
            <a:xfrm>
              <a:off x="2186152" y="2598075"/>
              <a:ext cx="7696200" cy="1419743"/>
            </a:xfrm>
            <a:prstGeom prst="roundRect">
              <a:avLst/>
            </a:prstGeom>
            <a:noFill/>
            <a:ln w="12700">
              <a:solidFill>
                <a:srgbClr val="4A8B5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2A852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亚洲河流由中部向四周呈放射状分布。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2A852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因为亚洲地势中部高、四周低，使大多发源于中部山地、高原，向四周较低的平原、丘陵地区流。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3CF1B0E-4FCA-4C86-99F3-9EA963A78B9D}"/>
              </a:ext>
            </a:extLst>
          </p:cNvPr>
          <p:cNvGrpSpPr/>
          <p:nvPr/>
        </p:nvGrpSpPr>
        <p:grpSpPr>
          <a:xfrm>
            <a:off x="2057400" y="4396071"/>
            <a:ext cx="7824952" cy="1189176"/>
            <a:chOff x="2057400" y="4396071"/>
            <a:chExt cx="7824952" cy="1189176"/>
          </a:xfrm>
        </p:grpSpPr>
        <p:sp>
          <p:nvSpPr>
            <p:cNvPr id="9" name="Rectangle 28">
              <a:extLst>
                <a:ext uri="{FF2B5EF4-FFF2-40B4-BE49-F238E27FC236}">
                  <a16:creationId xmlns:a16="http://schemas.microsoft.com/office/drawing/2014/main" id="{225E3522-E8DF-4DB6-8E55-7C7D12BB9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4396071"/>
              <a:ext cx="4412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4</a:t>
              </a:r>
              <a:r>
                <a:rPr lang="zh-CN" altLang="en-US" sz="24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．亚洲河流还有哪些特点？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86DEED6-FB81-4C9A-8DB8-918CFCCC4389}"/>
                </a:ext>
              </a:extLst>
            </p:cNvPr>
            <p:cNvSpPr/>
            <p:nvPr/>
          </p:nvSpPr>
          <p:spPr>
            <a:xfrm>
              <a:off x="2186152" y="4927213"/>
              <a:ext cx="7696200" cy="658034"/>
            </a:xfrm>
            <a:prstGeom prst="roundRect">
              <a:avLst/>
            </a:prstGeom>
            <a:noFill/>
            <a:ln w="12700">
              <a:solidFill>
                <a:srgbClr val="4A8B5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2A852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亚洲地域辽阔，中部高、四周低，使许多河流源远而流长。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1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E56D5D1-603F-4C50-8EDB-5AA640BCA48E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710411E-A006-464A-AE1C-1135FB112072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知识导学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AE30F2-E38A-4A7C-A545-6CC96A161AB8}"/>
                </a:ext>
              </a:extLst>
            </p:cNvPr>
            <p:cNvSpPr/>
            <p:nvPr/>
          </p:nvSpPr>
          <p:spPr>
            <a:xfrm>
              <a:off x="915444" y="70224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二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14">
            <a:extLst>
              <a:ext uri="{FF2B5EF4-FFF2-40B4-BE49-F238E27FC236}">
                <a16:creationId xmlns:a16="http://schemas.microsoft.com/office/drawing/2014/main" id="{3920FA10-064D-4C81-8536-B450C6FF9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1522642"/>
            <a:ext cx="403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找出北美洲的主要地形区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51D0409C-960E-45F6-8E8D-8A9EB9F4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532" y="2475036"/>
            <a:ext cx="3922236" cy="277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200000"/>
              </a:lnSpc>
            </a:pPr>
            <a:r>
              <a:rPr lang="en-US" altLang="zh-CN" sz="1800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</a:t>
            </a:r>
            <a:r>
              <a:rPr lang="zh-CN" altLang="en-US" sz="1800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．找出海岸山脉、内华达山脉、落基山脉、大平原、密西西比河平原、拉布拉多高原、 阿巴拉契亚山脉，分别指出它们在北美洲的位置和大致的海拔。</a:t>
            </a:r>
          </a:p>
        </p:txBody>
      </p:sp>
      <p:pic>
        <p:nvPicPr>
          <p:cNvPr id="7" name="图片 6" descr="图片包含 山, 天空, 户外, 自然&#10;&#10;描述已自动生成">
            <a:extLst>
              <a:ext uri="{FF2B5EF4-FFF2-40B4-BE49-F238E27FC236}">
                <a16:creationId xmlns:a16="http://schemas.microsoft.com/office/drawing/2014/main" id="{234ABB08-1E72-4CD9-8251-6F9598550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3681"/>
            <a:ext cx="3922236" cy="29416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550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5DE646C-2D54-47CB-8785-5EB6988B8CFF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62FF83A-CBA8-4124-9915-EEA48F71C015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知识导学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99A7E62-DE0F-4337-96D0-C312A3AD49F0}"/>
                </a:ext>
              </a:extLst>
            </p:cNvPr>
            <p:cNvSpPr/>
            <p:nvPr/>
          </p:nvSpPr>
          <p:spPr>
            <a:xfrm>
              <a:off x="915444" y="70224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二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14">
            <a:extLst>
              <a:ext uri="{FF2B5EF4-FFF2-40B4-BE49-F238E27FC236}">
                <a16:creationId xmlns:a16="http://schemas.microsoft.com/office/drawing/2014/main" id="{20733123-5F4E-4050-9874-65066FC2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561481"/>
            <a:ext cx="426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认识北美洲的地形特征之一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B8004FD-ECCC-411A-9F7D-42400A834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987" y="2609887"/>
            <a:ext cx="4267200" cy="222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</a:t>
            </a:r>
            <a:r>
              <a:rPr lang="zh-CN" altLang="en-US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．按照“相对一致、空间上连续”的原则，将北美洲按照地形划分成西部、中部 和东部三个区域，说出这三个区域主要的地形类型。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4DB2170-A05A-40E0-9F21-FA536841771E}"/>
              </a:ext>
            </a:extLst>
          </p:cNvPr>
          <p:cNvSpPr/>
          <p:nvPr/>
        </p:nvSpPr>
        <p:spPr>
          <a:xfrm>
            <a:off x="6241812" y="2598075"/>
            <a:ext cx="4267200" cy="2236780"/>
          </a:xfrm>
          <a:prstGeom prst="roundRect">
            <a:avLst/>
          </a:prstGeom>
          <a:noFill/>
          <a:ln w="12700">
            <a:solidFill>
              <a:srgbClr val="4A8B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2A852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西部主要是山地，中部是平原，</a:t>
            </a:r>
            <a:endParaRPr lang="en-US" altLang="zh-CN" sz="2000" dirty="0">
              <a:solidFill>
                <a:srgbClr val="2A8524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2A852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东部是山地、高原。</a:t>
            </a:r>
          </a:p>
        </p:txBody>
      </p:sp>
    </p:spTree>
    <p:extLst>
      <p:ext uri="{BB962C8B-B14F-4D97-AF65-F5344CB8AC3E}">
        <p14:creationId xmlns:p14="http://schemas.microsoft.com/office/powerpoint/2010/main" val="171040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2CCA28-87FF-472D-94E9-4CB1F06BF32F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53E9B60-9AC4-4D79-B589-6BF7BE06685F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知识导学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5B14A6C-1934-4EE1-9353-D0939F5C0978}"/>
                </a:ext>
              </a:extLst>
            </p:cNvPr>
            <p:cNvSpPr/>
            <p:nvPr/>
          </p:nvSpPr>
          <p:spPr>
            <a:xfrm>
              <a:off x="915444" y="70224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二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AE38C58-AD09-4E38-959A-D23CD9176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019376"/>
            <a:ext cx="8077200" cy="56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3</a:t>
            </a:r>
            <a:r>
              <a:rPr lang="zh-CN" altLang="en-US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．读图，指出北美洲大陆沿北纬</a:t>
            </a:r>
            <a:r>
              <a:rPr lang="en-US" altLang="zh-CN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40°</a:t>
            </a:r>
            <a:r>
              <a:rPr lang="zh-CN" altLang="en-US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纬线自西向东地势的变化特点。 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DBBD05C3-717C-4791-AB30-5F8085C5D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583629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认识北美洲的地形特征之二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769F583-C4A7-4DC9-9A65-03E841F697DD}"/>
              </a:ext>
            </a:extLst>
          </p:cNvPr>
          <p:cNvSpPr/>
          <p:nvPr/>
        </p:nvSpPr>
        <p:spPr>
          <a:xfrm>
            <a:off x="2186152" y="2718503"/>
            <a:ext cx="7696200" cy="1156507"/>
          </a:xfrm>
          <a:prstGeom prst="roundRect">
            <a:avLst/>
          </a:prstGeom>
          <a:noFill/>
          <a:ln w="12700">
            <a:solidFill>
              <a:srgbClr val="4A8B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A852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北美洲大陆沿北纬</a:t>
            </a:r>
            <a:r>
              <a:rPr lang="en-US" altLang="zh-CN" sz="1600" dirty="0">
                <a:solidFill>
                  <a:srgbClr val="2A852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40°</a:t>
            </a:r>
            <a:r>
              <a:rPr lang="zh-CN" altLang="en-US" sz="1600" dirty="0">
                <a:solidFill>
                  <a:srgbClr val="2A852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纬线自西向东地势是西部高，中部低，东部较高。总体上呈现出东西部高，中部低的格局。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E295D94-180B-4443-B601-5F15BC02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123377"/>
            <a:ext cx="8077200" cy="56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综上所述归纳北美洲地形特点是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ADE2C31-5423-44CE-A98D-5CBFDEDD3DAA}"/>
              </a:ext>
            </a:extLst>
          </p:cNvPr>
          <p:cNvSpPr/>
          <p:nvPr/>
        </p:nvSpPr>
        <p:spPr>
          <a:xfrm>
            <a:off x="2186152" y="4823927"/>
            <a:ext cx="7696200" cy="1156507"/>
          </a:xfrm>
          <a:prstGeom prst="roundRect">
            <a:avLst/>
          </a:prstGeom>
          <a:noFill/>
          <a:ln w="12700">
            <a:solidFill>
              <a:srgbClr val="4A8B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A852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地形多样，地势东西部高、中部低</a:t>
            </a:r>
          </a:p>
        </p:txBody>
      </p:sp>
    </p:spTree>
    <p:extLst>
      <p:ext uri="{BB962C8B-B14F-4D97-AF65-F5344CB8AC3E}">
        <p14:creationId xmlns:p14="http://schemas.microsoft.com/office/powerpoint/2010/main" val="98706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228F639-B43E-4EA7-9010-D86ACDFCD36E}"/>
              </a:ext>
            </a:extLst>
          </p:cNvPr>
          <p:cNvGrpSpPr/>
          <p:nvPr/>
        </p:nvGrpSpPr>
        <p:grpSpPr>
          <a:xfrm>
            <a:off x="1877206" y="801551"/>
            <a:ext cx="8437588" cy="3267062"/>
            <a:chOff x="1444710" y="1135379"/>
            <a:chExt cx="8437588" cy="326706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A6CAD89-9BA6-4AD3-8D2B-0A9724F44F14}"/>
                </a:ext>
              </a:extLst>
            </p:cNvPr>
            <p:cNvSpPr txBox="1"/>
            <p:nvPr/>
          </p:nvSpPr>
          <p:spPr>
            <a:xfrm rot="21261528">
              <a:off x="1444710" y="1135379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拓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1CD1F6B-E0C4-4FA8-894C-57889196BA66}"/>
                </a:ext>
              </a:extLst>
            </p:cNvPr>
            <p:cNvSpPr txBox="1"/>
            <p:nvPr/>
          </p:nvSpPr>
          <p:spPr>
            <a:xfrm>
              <a:off x="3454044" y="124773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C54A7C2-BC65-4709-99E3-6674FC777DA5}"/>
                </a:ext>
              </a:extLst>
            </p:cNvPr>
            <p:cNvSpPr txBox="1"/>
            <p:nvPr/>
          </p:nvSpPr>
          <p:spPr>
            <a:xfrm>
              <a:off x="5368337" y="124773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学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A296619-0582-44C0-903A-3F479B00E688}"/>
                </a:ext>
              </a:extLst>
            </p:cNvPr>
            <p:cNvSpPr txBox="1"/>
            <p:nvPr/>
          </p:nvSpPr>
          <p:spPr>
            <a:xfrm rot="231492">
              <a:off x="7145651" y="1247731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习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A4202FA-9F41-47FE-8B32-F989958E966E}"/>
              </a:ext>
            </a:extLst>
          </p:cNvPr>
          <p:cNvGrpSpPr/>
          <p:nvPr/>
        </p:nvGrpSpPr>
        <p:grpSpPr>
          <a:xfrm>
            <a:off x="5099828" y="3841622"/>
            <a:ext cx="1992344" cy="551543"/>
            <a:chOff x="4920342" y="4307829"/>
            <a:chExt cx="1992344" cy="551543"/>
          </a:xfrm>
          <a:solidFill>
            <a:srgbClr val="A1D8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A8854B0-3AAC-4B8E-9920-7B7103E185F9}"/>
                </a:ext>
              </a:extLst>
            </p:cNvPr>
            <p:cNvSpPr/>
            <p:nvPr/>
          </p:nvSpPr>
          <p:spPr>
            <a:xfrm>
              <a:off x="4920342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第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9B116EB-06C3-4209-A0BC-459AB9894C41}"/>
                </a:ext>
              </a:extLst>
            </p:cNvPr>
            <p:cNvSpPr/>
            <p:nvPr/>
          </p:nvSpPr>
          <p:spPr>
            <a:xfrm>
              <a:off x="5400609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三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0702605-224B-4CCB-BF44-F06567DC7519}"/>
                </a:ext>
              </a:extLst>
            </p:cNvPr>
            <p:cNvSpPr/>
            <p:nvPr/>
          </p:nvSpPr>
          <p:spPr>
            <a:xfrm>
              <a:off x="5880876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部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E28ED4A-34E6-40D2-AD0D-7AB8C6F9A1EA}"/>
                </a:ext>
              </a:extLst>
            </p:cNvPr>
            <p:cNvSpPr/>
            <p:nvPr/>
          </p:nvSpPr>
          <p:spPr>
            <a:xfrm>
              <a:off x="6361143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34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63ECCD6-227E-4521-9634-E656AE1E9CE5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58EFE24-D951-46CD-BB56-652825E88962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拓展学习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7F0EEF-15AF-4912-9235-D3688EB7C78F}"/>
                </a:ext>
              </a:extLst>
            </p:cNvPr>
            <p:cNvSpPr/>
            <p:nvPr/>
          </p:nvSpPr>
          <p:spPr>
            <a:xfrm>
              <a:off x="915444" y="702241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三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2F44FC6-593F-4A18-968C-CBF329F450C8}"/>
              </a:ext>
            </a:extLst>
          </p:cNvPr>
          <p:cNvGrpSpPr/>
          <p:nvPr/>
        </p:nvGrpSpPr>
        <p:grpSpPr>
          <a:xfrm>
            <a:off x="1567438" y="1764016"/>
            <a:ext cx="9057123" cy="1797137"/>
            <a:chOff x="2116683" y="2172897"/>
            <a:chExt cx="9057123" cy="1797137"/>
          </a:xfrm>
        </p:grpSpPr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876DEFFE-33C3-47CD-826E-1984928E2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6683" y="2799135"/>
              <a:ext cx="34448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ctr">
                <a:buFont typeface="Arial" panose="020B0604020202020204" pitchFamily="34" charset="0"/>
                <a:buNone/>
                <a:defRPr sz="2400">
                  <a:solidFill>
                    <a:srgbClr val="4A8B57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46B3EE"/>
                  </a:solidFill>
                </a:rPr>
                <a:t>亚洲气候特点有哪些？</a:t>
              </a:r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48508F79-BAB9-4918-8F28-550614908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719" y="2219467"/>
              <a:ext cx="304800" cy="1676400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28575">
              <a:solidFill>
                <a:srgbClr val="46B3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/>
              <a:endParaRPr lang="zh-CN" altLang="en-US" sz="2000" b="0" u="none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10BB669-2F7C-4AFA-BEFF-0F4C76B0ED13}"/>
                </a:ext>
              </a:extLst>
            </p:cNvPr>
            <p:cNvGrpSpPr/>
            <p:nvPr/>
          </p:nvGrpSpPr>
          <p:grpSpPr>
            <a:xfrm>
              <a:off x="5960519" y="2172897"/>
              <a:ext cx="5213287" cy="1797137"/>
              <a:chOff x="3292475" y="2117840"/>
              <a:chExt cx="5213287" cy="1797137"/>
            </a:xfrm>
          </p:grpSpPr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78890E4D-5D8B-4501-8F8E-E8FF1FD130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6626" y="2117840"/>
                <a:ext cx="465245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342900" indent="-342900" algn="l" eaLnBrk="1" hangingPunct="1">
                  <a:buFont typeface="Arial" panose="020B0604020202020204" pitchFamily="34" charset="0"/>
                  <a:buChar char="•"/>
                </a:pPr>
                <a:r>
                  <a:rPr lang="zh-CN" altLang="en-US" sz="2000" u="none" dirty="0">
                    <a:solidFill>
                      <a:srgbClr val="46B3EE"/>
                    </a:solidFill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气候类型多样，各地的气候差异很大 </a:t>
                </a:r>
              </a:p>
            </p:txBody>
          </p:sp>
          <p:sp>
            <p:nvSpPr>
              <p:cNvPr id="12" name="Text Box 9">
                <a:extLst>
                  <a:ext uri="{FF2B5EF4-FFF2-40B4-BE49-F238E27FC236}">
                    <a16:creationId xmlns:a16="http://schemas.microsoft.com/office/drawing/2014/main" id="{F3ED0E4F-7C58-43D5-8148-FFBEFA5C07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92475" y="2816353"/>
                <a:ext cx="33522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342900" indent="-342900" algn="l" eaLnBrk="1" hangingPunct="1">
                  <a:buFont typeface="Arial" panose="020B0604020202020204" pitchFamily="34" charset="0"/>
                  <a:buChar char="•"/>
                </a:pPr>
                <a:r>
                  <a:rPr lang="zh-CN" altLang="en-US" sz="2000" u="none" dirty="0">
                    <a:solidFill>
                      <a:srgbClr val="46B3EE"/>
                    </a:solidFill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温带大陆性气候面积广大</a:t>
                </a:r>
              </a:p>
            </p:txBody>
          </p:sp>
          <p:sp>
            <p:nvSpPr>
              <p:cNvPr id="13" name="Text Box 10">
                <a:extLst>
                  <a:ext uri="{FF2B5EF4-FFF2-40B4-BE49-F238E27FC236}">
                    <a16:creationId xmlns:a16="http://schemas.microsoft.com/office/drawing/2014/main" id="{26C85BCB-9546-4559-95EA-2787AF8C08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92475" y="3514867"/>
                <a:ext cx="521328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CC0000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342900" indent="-342900" algn="l" eaLnBrk="1" hangingPunct="1">
                  <a:buFont typeface="Arial" panose="020B0604020202020204" pitchFamily="34" charset="0"/>
                  <a:buChar char="•"/>
                </a:pPr>
                <a:r>
                  <a:rPr lang="zh-CN" altLang="en-US" sz="2000" u="none" dirty="0">
                    <a:solidFill>
                      <a:srgbClr val="46B3EE"/>
                    </a:solidFill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季风气候分布面积广、季风特点最为典型 </a:t>
                </a: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21051E-1729-4D1C-A70E-ECADBE714F74}"/>
              </a:ext>
            </a:extLst>
          </p:cNvPr>
          <p:cNvGrpSpPr/>
          <p:nvPr/>
        </p:nvGrpSpPr>
        <p:grpSpPr>
          <a:xfrm>
            <a:off x="1575843" y="4138929"/>
            <a:ext cx="7078345" cy="1499800"/>
            <a:chOff x="1575843" y="4195415"/>
            <a:chExt cx="7078345" cy="1499800"/>
          </a:xfrm>
        </p:grpSpPr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F12E2D01-AA5A-4313-8B38-695759EC772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575843" y="4195415"/>
              <a:ext cx="57518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ctr">
                <a:buFont typeface="Arial" panose="020B0604020202020204" pitchFamily="34" charset="0"/>
                <a:buNone/>
                <a:defRPr sz="2400">
                  <a:solidFill>
                    <a:srgbClr val="4A8B57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46B3EE"/>
                  </a:solidFill>
                </a:rPr>
                <a:t>为什么亚洲气候具有这样的特点？</a:t>
              </a:r>
            </a:p>
          </p:txBody>
        </p:sp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336BCCD7-05BF-418B-B660-868399904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559" y="4709817"/>
              <a:ext cx="6790629" cy="985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indent="457200" algn="l" eaLnBrk="1" hangingPunct="1">
                <a:lnSpc>
                  <a:spcPct val="110000"/>
                </a:lnSpc>
              </a:pPr>
              <a:r>
                <a:rPr lang="zh-CN" altLang="en-US" sz="1800" b="0" u="none" dirty="0">
                  <a:solidFill>
                    <a:srgbClr val="2A8524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亚洲纬度广，地跨热带、温带和寒带，地域辽阔，东、北、南三面濒临大洋，中西部深居亚欧大陆腹地， 海陆间热力差异明显，地形复杂多样。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054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2509A48-5E79-466F-9EA9-A00C204983D5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459F210-B9B7-495E-A34F-4D6E395CA3ED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拓展学习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B90CD0A-3482-4EF8-97EF-AE6D0531B51D}"/>
                </a:ext>
              </a:extLst>
            </p:cNvPr>
            <p:cNvSpPr/>
            <p:nvPr/>
          </p:nvSpPr>
          <p:spPr>
            <a:xfrm>
              <a:off x="915444" y="702241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三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" name="Group 87">
            <a:extLst>
              <a:ext uri="{FF2B5EF4-FFF2-40B4-BE49-F238E27FC236}">
                <a16:creationId xmlns:a16="http://schemas.microsoft.com/office/drawing/2014/main" id="{5EB462CD-E102-4C6E-9C0C-47A8EBD7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200648"/>
              </p:ext>
            </p:extLst>
          </p:nvPr>
        </p:nvGraphicFramePr>
        <p:xfrm>
          <a:off x="2286000" y="2166178"/>
          <a:ext cx="7620000" cy="375395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0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比较项目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亚洲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北美洲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B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地势特点（东西方向）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中部高，东西低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东西高，中部低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7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地形特点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起伏大，多样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多样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9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河流的流向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由中部向四周流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由东西部向中部流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7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河流分布特点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呈放射状分布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呈扇形分布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6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分布最广的气候类型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温带大陆性气候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温带大陆性气候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7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气候类型特点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多样 季风气候显著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solidFill>
                            <a:srgbClr val="46B3EE"/>
                          </a:solidFill>
                          <a:effectLst/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多样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46B3EE"/>
                        </a:solidFill>
                        <a:effectLst/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B3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10">
            <a:extLst>
              <a:ext uri="{FF2B5EF4-FFF2-40B4-BE49-F238E27FC236}">
                <a16:creationId xmlns:a16="http://schemas.microsoft.com/office/drawing/2014/main" id="{9A1DD77E-3690-438C-8BEA-C321D7D29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2642"/>
            <a:ext cx="548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4A8B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>
                <a:solidFill>
                  <a:srgbClr val="46B3EE"/>
                </a:solidFill>
              </a:rPr>
              <a:t>合作讨论  完成学案</a:t>
            </a:r>
          </a:p>
        </p:txBody>
      </p:sp>
    </p:spTree>
    <p:extLst>
      <p:ext uri="{BB962C8B-B14F-4D97-AF65-F5344CB8AC3E}">
        <p14:creationId xmlns:p14="http://schemas.microsoft.com/office/powerpoint/2010/main" val="23827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EDCD6DF-05EA-451F-86FF-8D8CE2221875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86B9D00-D76C-4300-B320-A011F29E7489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拓展学习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A5B8FEA-33A3-4E13-A25F-639F8D5AC9A2}"/>
                </a:ext>
              </a:extLst>
            </p:cNvPr>
            <p:cNvSpPr/>
            <p:nvPr/>
          </p:nvSpPr>
          <p:spPr>
            <a:xfrm>
              <a:off x="915444" y="702241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三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90A92FFF-8DCA-4F0E-A13A-F8CE269A5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573" y="1522642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认识北美洲气候的分布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B82C2E0-4A37-47A1-B147-F55DF6410681}"/>
              </a:ext>
            </a:extLst>
          </p:cNvPr>
          <p:cNvGrpSpPr/>
          <p:nvPr/>
        </p:nvGrpSpPr>
        <p:grpSpPr>
          <a:xfrm>
            <a:off x="2061243" y="2338137"/>
            <a:ext cx="8069514" cy="2796571"/>
            <a:chOff x="1843532" y="2338137"/>
            <a:chExt cx="8069514" cy="2796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89F2FE-6EFB-48EE-8C20-EE57C5250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532" y="2338137"/>
              <a:ext cx="3707468" cy="108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tabLst>
                  <a:tab pos="431800" algn="l"/>
                </a:tabLs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tabLst>
                  <a:tab pos="431800" algn="l"/>
                </a:tabLs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tabLst>
                  <a:tab pos="431800" algn="l"/>
                </a:tabLs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tabLst>
                  <a:tab pos="431800" algn="l"/>
                </a:tabLs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tabLst>
                  <a:tab pos="431800" algn="l"/>
                </a:tabLs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31800" algn="l"/>
                </a:tabLs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31800" algn="l"/>
                </a:tabLs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31800" algn="l"/>
                </a:tabLs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31800" algn="l"/>
                </a:tabLs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lnSpc>
                  <a:spcPct val="110000"/>
                </a:lnSpc>
              </a:pPr>
              <a:r>
                <a:rPr lang="en-US" altLang="zh-CN" sz="2000" b="0" u="none" dirty="0">
                  <a:solidFill>
                    <a:srgbClr val="46B3E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1</a:t>
              </a:r>
              <a:r>
                <a:rPr lang="zh-CN" altLang="en-US" sz="2000" b="0" u="none" dirty="0">
                  <a:solidFill>
                    <a:srgbClr val="46B3E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．找出北美洲的主要气候类型；指出北美洲分布最广的气候类型，说出它的分布范围。</a:t>
              </a:r>
              <a:endParaRPr lang="en-US" altLang="zh-CN" sz="20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C1CB98D-293C-47C4-B8E5-A97E9C5E5922}"/>
                </a:ext>
              </a:extLst>
            </p:cNvPr>
            <p:cNvSpPr/>
            <p:nvPr/>
          </p:nvSpPr>
          <p:spPr>
            <a:xfrm>
              <a:off x="1926062" y="3645699"/>
              <a:ext cx="3542408" cy="1489009"/>
            </a:xfrm>
            <a:prstGeom prst="roundRect">
              <a:avLst/>
            </a:prstGeom>
            <a:noFill/>
            <a:ln w="12700">
              <a:solidFill>
                <a:srgbClr val="4A8B5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</a:pPr>
              <a:r>
                <a:rPr lang="zh-CN" altLang="en-US" u="none" dirty="0">
                  <a:solidFill>
                    <a:srgbClr val="2A852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分布最广的是温带大陆性气候，主要分布在大陆内部。</a:t>
              </a:r>
              <a:endParaRPr lang="zh-CN" altLang="en-US" b="0" u="none" dirty="0">
                <a:solidFill>
                  <a:srgbClr val="2A852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pic>
          <p:nvPicPr>
            <p:cNvPr id="8" name="图片 7" descr="图片包含 草&#10;&#10;描述已自动生成">
              <a:extLst>
                <a:ext uri="{FF2B5EF4-FFF2-40B4-BE49-F238E27FC236}">
                  <a16:creationId xmlns:a16="http://schemas.microsoft.com/office/drawing/2014/main" id="{EAE81066-69C0-4FB2-9FDB-86FA6522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828" y="2482260"/>
              <a:ext cx="4001218" cy="26524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841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9057FB0-CFBB-44AF-A40D-87FF805DB383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9A2AD6C-7CDB-44CF-AF6E-ED2682C4389E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拓展学习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F82B215-EAFC-4145-B639-159AD6599FA4}"/>
                </a:ext>
              </a:extLst>
            </p:cNvPr>
            <p:cNvSpPr/>
            <p:nvPr/>
          </p:nvSpPr>
          <p:spPr>
            <a:xfrm>
              <a:off x="915444" y="702241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三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10">
            <a:extLst>
              <a:ext uri="{FF2B5EF4-FFF2-40B4-BE49-F238E27FC236}">
                <a16:creationId xmlns:a16="http://schemas.microsoft.com/office/drawing/2014/main" id="{E8038BF5-7279-4F20-8554-C808D8589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529635"/>
            <a:ext cx="624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了解北美洲气候类型的分布规律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9EBE89-D880-4CC7-8D8D-FF676E89B44C}"/>
              </a:ext>
            </a:extLst>
          </p:cNvPr>
          <p:cNvGrpSpPr/>
          <p:nvPr/>
        </p:nvGrpSpPr>
        <p:grpSpPr>
          <a:xfrm>
            <a:off x="2186152" y="5022591"/>
            <a:ext cx="5896677" cy="770464"/>
            <a:chOff x="2186152" y="5022591"/>
            <a:chExt cx="5896677" cy="770464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D9481542-33D5-4F39-A901-D485B47EE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6152" y="5022591"/>
              <a:ext cx="44935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r>
                <a:rPr lang="zh-CN" altLang="en-US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综上所述归纳北美洲气候特点是</a:t>
              </a:r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3714D3AD-CB6E-49ED-8598-5E77D0BD7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198" y="5454501"/>
              <a:ext cx="53976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CC0000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marL="285750" indent="-285750" algn="l" eaLnBrk="1" hangingPunct="1">
                <a:buFont typeface="Arial" panose="020B0604020202020204" pitchFamily="34" charset="0"/>
                <a:buChar char="•"/>
              </a:pPr>
              <a:r>
                <a:rPr lang="zh-CN" altLang="en-US" sz="1600" b="0" u="none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温带大陆性气候分布广，气候类型多样，地域差异大。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C4BB53-F4CD-435C-AFE1-6CB78932A4C5}"/>
              </a:ext>
            </a:extLst>
          </p:cNvPr>
          <p:cNvGrpSpPr/>
          <p:nvPr/>
        </p:nvGrpSpPr>
        <p:grpSpPr>
          <a:xfrm>
            <a:off x="2186152" y="2178625"/>
            <a:ext cx="7796048" cy="1196617"/>
            <a:chOff x="2186152" y="2178625"/>
            <a:chExt cx="7796048" cy="1196617"/>
          </a:xfrm>
        </p:grpSpPr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567F993B-E310-4C52-903B-7F0C6E828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2178625"/>
              <a:ext cx="7772400" cy="407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>
                <a:lnSpc>
                  <a:spcPct val="110000"/>
                </a:lnSpc>
                <a:tabLst>
                  <a:tab pos="431800" algn="l"/>
                </a:tabLst>
              </a:pPr>
              <a:r>
                <a:rPr lang="en-US" altLang="zh-CN" sz="20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2</a:t>
              </a:r>
              <a:r>
                <a:rPr lang="zh-CN" altLang="en-US" sz="20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．找出北纬</a:t>
              </a:r>
              <a:r>
                <a:rPr lang="en-US" altLang="zh-CN" sz="20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40°</a:t>
              </a:r>
              <a:r>
                <a:rPr lang="zh-CN" altLang="en-US" sz="20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纬线，说出它自西向东依次穿过的气候类型。</a:t>
              </a:r>
              <a:endParaRPr lang="en-US" altLang="zh-CN" sz="20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DA6D656-E4E9-4C22-8367-2F294849E1FC}"/>
                </a:ext>
              </a:extLst>
            </p:cNvPr>
            <p:cNvSpPr/>
            <p:nvPr/>
          </p:nvSpPr>
          <p:spPr>
            <a:xfrm>
              <a:off x="2186152" y="2649793"/>
              <a:ext cx="7696200" cy="725449"/>
            </a:xfrm>
            <a:prstGeom prst="roundRect">
              <a:avLst/>
            </a:prstGeom>
            <a:noFill/>
            <a:ln w="12700">
              <a:solidFill>
                <a:srgbClr val="4A8B5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600" dirty="0">
                  <a:solidFill>
                    <a:srgbClr val="2A852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地中海气候、高原山地气候、温带大陆性气候、亚热带湿润气候。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65D6D0-DE0C-4455-AD7B-C3C0D03FC882}"/>
              </a:ext>
            </a:extLst>
          </p:cNvPr>
          <p:cNvGrpSpPr/>
          <p:nvPr/>
        </p:nvGrpSpPr>
        <p:grpSpPr>
          <a:xfrm>
            <a:off x="2186152" y="3578228"/>
            <a:ext cx="8229600" cy="1177948"/>
            <a:chOff x="2186152" y="3578228"/>
            <a:chExt cx="8229600" cy="1177948"/>
          </a:xfrm>
        </p:grpSpPr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A5EF5A93-76DA-43BD-AC9E-3677427BA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6152" y="3578228"/>
              <a:ext cx="8229600" cy="407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>
                <a:lnSpc>
                  <a:spcPct val="110000"/>
                </a:lnSpc>
                <a:tabLst>
                  <a:tab pos="431800" algn="l"/>
                </a:tabLst>
              </a:pPr>
              <a:r>
                <a:rPr lang="en-US" altLang="zh-CN" sz="20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3</a:t>
              </a:r>
              <a:r>
                <a:rPr lang="zh-CN" altLang="en-US" sz="20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．找出西经</a:t>
              </a:r>
              <a:r>
                <a:rPr lang="en-US" altLang="zh-CN" sz="20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80°</a:t>
              </a:r>
              <a:r>
                <a:rPr lang="zh-CN" altLang="en-US" sz="20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经线，说出它自北向南依次穿过的气候类型。</a:t>
              </a:r>
              <a:endParaRPr lang="en-US" altLang="zh-CN" sz="20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4F7B952-1202-469B-8DA4-E9E34EE72111}"/>
                </a:ext>
              </a:extLst>
            </p:cNvPr>
            <p:cNvSpPr/>
            <p:nvPr/>
          </p:nvSpPr>
          <p:spPr>
            <a:xfrm>
              <a:off x="2209800" y="4030727"/>
              <a:ext cx="7696200" cy="725449"/>
            </a:xfrm>
            <a:prstGeom prst="roundRect">
              <a:avLst/>
            </a:prstGeom>
            <a:noFill/>
            <a:ln w="12700">
              <a:solidFill>
                <a:srgbClr val="4A8B5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600" dirty="0">
                  <a:solidFill>
                    <a:srgbClr val="2A852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寒带气候、温带大陆性气候、亚热带湿润气候、热带草原气候、热带雨林气候。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22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E6156D-23BB-43B2-B80C-3875B4BDD587}"/>
              </a:ext>
            </a:extLst>
          </p:cNvPr>
          <p:cNvGrpSpPr/>
          <p:nvPr/>
        </p:nvGrpSpPr>
        <p:grpSpPr>
          <a:xfrm>
            <a:off x="1709853" y="801551"/>
            <a:ext cx="8772294" cy="3267061"/>
            <a:chOff x="1444710" y="1135379"/>
            <a:chExt cx="8772294" cy="326706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C3773A2-4695-42B7-962B-07E6F563F4F5}"/>
                </a:ext>
              </a:extLst>
            </p:cNvPr>
            <p:cNvSpPr txBox="1"/>
            <p:nvPr/>
          </p:nvSpPr>
          <p:spPr>
            <a:xfrm rot="21261528">
              <a:off x="1444710" y="1135379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课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BDA89E2-F467-4B71-8B49-07DB036F8EE8}"/>
                </a:ext>
              </a:extLst>
            </p:cNvPr>
            <p:cNvSpPr txBox="1"/>
            <p:nvPr/>
          </p:nvSpPr>
          <p:spPr>
            <a:xfrm>
              <a:off x="3359353" y="124773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堂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7913F18-1BE2-41C7-A464-46D44DB12B9F}"/>
                </a:ext>
              </a:extLst>
            </p:cNvPr>
            <p:cNvSpPr txBox="1"/>
            <p:nvPr/>
          </p:nvSpPr>
          <p:spPr>
            <a:xfrm>
              <a:off x="5368337" y="124773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训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501985-3BB9-4799-93B8-9654EFFBA48A}"/>
                </a:ext>
              </a:extLst>
            </p:cNvPr>
            <p:cNvSpPr txBox="1"/>
            <p:nvPr/>
          </p:nvSpPr>
          <p:spPr>
            <a:xfrm rot="231492">
              <a:off x="7480357" y="124773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练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35741CE-A199-4DEE-80AB-7CF4A1537793}"/>
              </a:ext>
            </a:extLst>
          </p:cNvPr>
          <p:cNvGrpSpPr/>
          <p:nvPr/>
        </p:nvGrpSpPr>
        <p:grpSpPr>
          <a:xfrm>
            <a:off x="5099828" y="3841622"/>
            <a:ext cx="1992344" cy="551543"/>
            <a:chOff x="4920342" y="4307829"/>
            <a:chExt cx="1992344" cy="551543"/>
          </a:xfrm>
          <a:solidFill>
            <a:srgbClr val="A1D8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35AD92E-10AD-47DF-B957-C0B3E9FD4AD8}"/>
                </a:ext>
              </a:extLst>
            </p:cNvPr>
            <p:cNvSpPr/>
            <p:nvPr/>
          </p:nvSpPr>
          <p:spPr>
            <a:xfrm>
              <a:off x="4920342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第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ADDDFA8-D83A-42F9-BA4A-1E76F3863E4B}"/>
                </a:ext>
              </a:extLst>
            </p:cNvPr>
            <p:cNvSpPr/>
            <p:nvPr/>
          </p:nvSpPr>
          <p:spPr>
            <a:xfrm>
              <a:off x="5400609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四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36BEA5A-B1AF-4D82-A1D0-AB9E2FE5018C}"/>
                </a:ext>
              </a:extLst>
            </p:cNvPr>
            <p:cNvSpPr/>
            <p:nvPr/>
          </p:nvSpPr>
          <p:spPr>
            <a:xfrm>
              <a:off x="5880876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部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592C78F-3AA2-4D7F-9D84-F3A636D1621D}"/>
                </a:ext>
              </a:extLst>
            </p:cNvPr>
            <p:cNvSpPr/>
            <p:nvPr/>
          </p:nvSpPr>
          <p:spPr>
            <a:xfrm>
              <a:off x="6361143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2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3210AF8-6A89-4AD4-B8C4-EEFC6E4FDB70}"/>
              </a:ext>
            </a:extLst>
          </p:cNvPr>
          <p:cNvGrpSpPr/>
          <p:nvPr/>
        </p:nvGrpSpPr>
        <p:grpSpPr>
          <a:xfrm>
            <a:off x="583788" y="541197"/>
            <a:ext cx="3985804" cy="3932662"/>
            <a:chOff x="1034725" y="390885"/>
            <a:chExt cx="3985804" cy="393266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6A61578-2DE1-4160-B35B-A571C02DB0E3}"/>
                </a:ext>
              </a:extLst>
            </p:cNvPr>
            <p:cNvSpPr txBox="1"/>
            <p:nvPr/>
          </p:nvSpPr>
          <p:spPr>
            <a:xfrm rot="21261528">
              <a:off x="1034725" y="390885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目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DDF99CF-7BCE-47FA-8E70-FB2601560D29}"/>
                </a:ext>
              </a:extLst>
            </p:cNvPr>
            <p:cNvSpPr txBox="1"/>
            <p:nvPr/>
          </p:nvSpPr>
          <p:spPr>
            <a:xfrm>
              <a:off x="2707075" y="1676669"/>
              <a:ext cx="231345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6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录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1513B60-E945-485B-88D1-9A37A7597229}"/>
                </a:ext>
              </a:extLst>
            </p:cNvPr>
            <p:cNvSpPr txBox="1"/>
            <p:nvPr/>
          </p:nvSpPr>
          <p:spPr>
            <a:xfrm>
              <a:off x="1480617" y="3000108"/>
              <a:ext cx="16149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2F904B-CC9B-4966-9E75-0B047D93CB7D}"/>
              </a:ext>
            </a:extLst>
          </p:cNvPr>
          <p:cNvGrpSpPr/>
          <p:nvPr/>
        </p:nvGrpSpPr>
        <p:grpSpPr>
          <a:xfrm>
            <a:off x="4851808" y="1055070"/>
            <a:ext cx="3154797" cy="707886"/>
            <a:chOff x="5316780" y="1473038"/>
            <a:chExt cx="3154797" cy="70788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EB58C13-A96C-4B96-87FB-229CB1E763A8}"/>
                </a:ext>
              </a:extLst>
            </p:cNvPr>
            <p:cNvSpPr/>
            <p:nvPr/>
          </p:nvSpPr>
          <p:spPr>
            <a:xfrm>
              <a:off x="5316780" y="1559859"/>
              <a:ext cx="551329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一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CE2C69F-779E-40BE-B668-6EA3DC17F594}"/>
                </a:ext>
              </a:extLst>
            </p:cNvPr>
            <p:cNvSpPr/>
            <p:nvPr/>
          </p:nvSpPr>
          <p:spPr>
            <a:xfrm>
              <a:off x="6007175" y="1567223"/>
              <a:ext cx="88826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27E0959-9592-442C-93E2-97DD67CCC971}"/>
                </a:ext>
              </a:extLst>
            </p:cNvPr>
            <p:cNvSpPr/>
            <p:nvPr/>
          </p:nvSpPr>
          <p:spPr>
            <a:xfrm>
              <a:off x="6235067" y="1473038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学习导入</a:t>
              </a:r>
              <a:endParaRPr lang="zh-CN" altLang="en-US" sz="4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E68FFA-3519-4752-B78A-9B2368515DD1}"/>
              </a:ext>
            </a:extLst>
          </p:cNvPr>
          <p:cNvGrpSpPr/>
          <p:nvPr/>
        </p:nvGrpSpPr>
        <p:grpSpPr>
          <a:xfrm>
            <a:off x="4851808" y="1883876"/>
            <a:ext cx="3154797" cy="707886"/>
            <a:chOff x="5316780" y="1473038"/>
            <a:chExt cx="3154797" cy="70788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FE66DBF-87A7-4D06-ADC1-3320ABE99CC4}"/>
                </a:ext>
              </a:extLst>
            </p:cNvPr>
            <p:cNvSpPr/>
            <p:nvPr/>
          </p:nvSpPr>
          <p:spPr>
            <a:xfrm>
              <a:off x="5316780" y="1559859"/>
              <a:ext cx="551329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二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C1B445E3-DD1A-4F58-8DE0-719CDB1901D2}"/>
                </a:ext>
              </a:extLst>
            </p:cNvPr>
            <p:cNvSpPr/>
            <p:nvPr/>
          </p:nvSpPr>
          <p:spPr>
            <a:xfrm>
              <a:off x="6007175" y="1567223"/>
              <a:ext cx="88826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BC5C39E-E4C6-47A6-8DFC-103305781B4F}"/>
                </a:ext>
              </a:extLst>
            </p:cNvPr>
            <p:cNvSpPr/>
            <p:nvPr/>
          </p:nvSpPr>
          <p:spPr>
            <a:xfrm>
              <a:off x="6235067" y="1473038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知识导学</a:t>
              </a:r>
              <a:endParaRPr lang="zh-CN" altLang="en-US" sz="40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572421-8A8C-4F53-932C-E29C0B0B780F}"/>
              </a:ext>
            </a:extLst>
          </p:cNvPr>
          <p:cNvGrpSpPr/>
          <p:nvPr/>
        </p:nvGrpSpPr>
        <p:grpSpPr>
          <a:xfrm>
            <a:off x="7088318" y="2775054"/>
            <a:ext cx="3154797" cy="707886"/>
            <a:chOff x="5316780" y="1473038"/>
            <a:chExt cx="3154797" cy="707886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484A7B6-3063-447E-92F1-0D01110B8449}"/>
                </a:ext>
              </a:extLst>
            </p:cNvPr>
            <p:cNvSpPr/>
            <p:nvPr/>
          </p:nvSpPr>
          <p:spPr>
            <a:xfrm>
              <a:off x="5316780" y="1559859"/>
              <a:ext cx="551329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三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A21283E-A289-4933-8FB6-9FFF1BE844EA}"/>
                </a:ext>
              </a:extLst>
            </p:cNvPr>
            <p:cNvSpPr/>
            <p:nvPr/>
          </p:nvSpPr>
          <p:spPr>
            <a:xfrm>
              <a:off x="6007175" y="1567223"/>
              <a:ext cx="88826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9AB16A0-1DA8-4E0B-8747-E0FC464B81AB}"/>
                </a:ext>
              </a:extLst>
            </p:cNvPr>
            <p:cNvSpPr/>
            <p:nvPr/>
          </p:nvSpPr>
          <p:spPr>
            <a:xfrm>
              <a:off x="6235067" y="1473038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拓展学习</a:t>
              </a:r>
              <a:endParaRPr lang="zh-CN" altLang="en-US" sz="4000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E4DA179-57A6-48FF-8DBC-17FEF1320793}"/>
              </a:ext>
            </a:extLst>
          </p:cNvPr>
          <p:cNvGrpSpPr/>
          <p:nvPr/>
        </p:nvGrpSpPr>
        <p:grpSpPr>
          <a:xfrm>
            <a:off x="7088318" y="3603860"/>
            <a:ext cx="3154797" cy="707886"/>
            <a:chOff x="5316780" y="1473038"/>
            <a:chExt cx="3154797" cy="707886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5EB9741-6FA5-4289-ABB8-67418ED9621C}"/>
                </a:ext>
              </a:extLst>
            </p:cNvPr>
            <p:cNvSpPr/>
            <p:nvPr/>
          </p:nvSpPr>
          <p:spPr>
            <a:xfrm>
              <a:off x="5316780" y="1559859"/>
              <a:ext cx="551329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四</a:t>
              </a: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084D57E0-D0DF-48E7-877F-1B771F1CD534}"/>
                </a:ext>
              </a:extLst>
            </p:cNvPr>
            <p:cNvSpPr/>
            <p:nvPr/>
          </p:nvSpPr>
          <p:spPr>
            <a:xfrm>
              <a:off x="6007175" y="1567223"/>
              <a:ext cx="88826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03F6E98-2F5A-40FF-84AB-2E0DBBB397DC}"/>
                </a:ext>
              </a:extLst>
            </p:cNvPr>
            <p:cNvSpPr/>
            <p:nvPr/>
          </p:nvSpPr>
          <p:spPr>
            <a:xfrm>
              <a:off x="6235067" y="1473038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课堂训练</a:t>
              </a:r>
              <a:endParaRPr lang="zh-CN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09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C0D37E5-02A7-42CD-934A-B8C360F6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015" y="1527221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zh-CN" altLang="en-US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阅读资料并在地图中找出这些地名？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9A4B3DC8-6C75-4DF6-A1F9-52838FF2D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934" y="2153837"/>
            <a:ext cx="8284162" cy="346530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285750" indent="-285750" algn="l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青藏高原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——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世界最高的大高原，平均海拔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4000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米以上，有“世界屋脊”之称。</a:t>
            </a:r>
          </a:p>
          <a:p>
            <a:pPr marL="285750" indent="-285750" algn="l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喜马拉雅山脉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——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世界最高大的山脉，海拔超过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7 000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米的高峰有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50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座。 </a:t>
            </a:r>
          </a:p>
          <a:p>
            <a:pPr marL="285750" indent="-285750" algn="l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西西伯利亚平原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——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亚洲最大的平原，面积约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260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万平方千米。</a:t>
            </a:r>
          </a:p>
          <a:p>
            <a:pPr marL="285750" indent="-285750" algn="l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阿拉伯半岛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——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世界最大半岛，面积约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300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万平方千米。 </a:t>
            </a:r>
          </a:p>
          <a:p>
            <a:pPr marL="285750" indent="-285750" algn="l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马来群岛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——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世界最大的群岛，共有岛屿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万多个，面积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243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万平方千米。</a:t>
            </a:r>
          </a:p>
          <a:p>
            <a:pPr marL="285750" indent="-285750" algn="l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里海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——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世界最大的湖泊，咸水湖，面积约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37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万平方千米。</a:t>
            </a:r>
          </a:p>
          <a:p>
            <a:pPr marL="285750" indent="-285750" algn="l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0" u="none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贝加尔湖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——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世界最深和蓄水量最大的淡水湖，最深处达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1620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米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,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蓄水量</a:t>
            </a:r>
            <a:r>
              <a:rPr lang="en-US" altLang="zh-CN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2.3</a:t>
            </a:r>
            <a:r>
              <a:rPr lang="zh-CN" altLang="en-US" sz="16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万立方千米。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6BFDD4-FA35-4699-818C-9E9381CB6199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4C47FC-A572-49BA-9A18-0FE299734570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课堂训练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8A6BE4D-3381-4BEE-BA69-C06A7D84BA71}"/>
                </a:ext>
              </a:extLst>
            </p:cNvPr>
            <p:cNvSpPr/>
            <p:nvPr/>
          </p:nvSpPr>
          <p:spPr>
            <a:xfrm>
              <a:off x="915444" y="702241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四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94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4B8AA7A-9114-4CD6-9396-B9A710B7F0E7}"/>
              </a:ext>
            </a:extLst>
          </p:cNvPr>
          <p:cNvSpPr txBox="1">
            <a:spLocks/>
          </p:cNvSpPr>
          <p:nvPr/>
        </p:nvSpPr>
        <p:spPr>
          <a:xfrm>
            <a:off x="1613072" y="1692685"/>
            <a:ext cx="9016318" cy="41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1600" b="0" u="none">
                <a:solidFill>
                  <a:srgbClr val="4A8B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  <a:lvl2pPr marL="742950" indent="-28575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46B3EE"/>
                </a:solidFill>
              </a:rPr>
              <a:t>1. </a:t>
            </a:r>
            <a:r>
              <a:rPr lang="zh-CN" altLang="en-US" dirty="0">
                <a:solidFill>
                  <a:srgbClr val="46B3EE"/>
                </a:solidFill>
              </a:rPr>
              <a:t>亚洲的地势特点是</a:t>
            </a:r>
            <a:r>
              <a:rPr lang="zh-CN" altLang="en-US" dirty="0">
                <a:solidFill>
                  <a:srgbClr val="46B3EE"/>
                </a:solidFill>
                <a:sym typeface="Wingdings" pitchFamily="2" charset="2"/>
              </a:rPr>
              <a:t>（        ）</a:t>
            </a:r>
            <a:r>
              <a:rPr lang="zh-CN" altLang="en-US" dirty="0">
                <a:solidFill>
                  <a:srgbClr val="46B3EE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中间高、两边低  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B. 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中间高、四周低  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C. 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东西低、南北高  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D. 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中国高、伊朗低</a:t>
            </a:r>
            <a:endParaRPr lang="en-US" altLang="zh-CN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46B3EE"/>
                </a:solidFill>
              </a:rPr>
              <a:t>2. </a:t>
            </a:r>
            <a:r>
              <a:rPr lang="zh-CN" altLang="en-US" dirty="0">
                <a:solidFill>
                  <a:srgbClr val="46B3EE"/>
                </a:solidFill>
              </a:rPr>
              <a:t>受地势影响，亚洲河流 （        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A.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呈放射状流向周边的海洋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 B. 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呈环状绕青藏高原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C. 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呈放射状从四周流向中心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D. 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由东向西流</a:t>
            </a:r>
            <a:endParaRPr lang="en-US" altLang="zh-CN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46B3EE"/>
                </a:solidFill>
              </a:rPr>
              <a:t>3.</a:t>
            </a:r>
            <a:r>
              <a:rPr lang="zh-CN" altLang="en-US" dirty="0">
                <a:solidFill>
                  <a:srgbClr val="46B3EE"/>
                </a:solidFill>
              </a:rPr>
              <a:t>亚洲最大的平原是（        ）</a:t>
            </a:r>
            <a:endParaRPr lang="en-US" altLang="zh-CN" dirty="0">
              <a:solidFill>
                <a:srgbClr val="46B3E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A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、西西伯利亚平原  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B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、华北平原   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C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、印度河平原      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D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、恒河平原</a:t>
            </a:r>
            <a:endParaRPr lang="en-US" altLang="zh-CN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46B3EE"/>
                </a:solidFill>
              </a:rPr>
              <a:t>4.</a:t>
            </a:r>
            <a:r>
              <a:rPr lang="zh-CN" altLang="en-US" dirty="0">
                <a:solidFill>
                  <a:srgbClr val="46B3EE"/>
                </a:solidFill>
              </a:rPr>
              <a:t>世界最高的大高原是（       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A.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青藏高原    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B.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蒙古高原    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C.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伊朗高原         </a:t>
            </a:r>
            <a:r>
              <a:rPr lang="en-US" altLang="zh-CN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D.</a:t>
            </a:r>
            <a:r>
              <a:rPr lang="zh-CN" altLang="en-US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巴西高原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3577808-3147-440E-B202-B80F0950CC46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9F02F13-994A-41DC-B5AA-8D780433BA27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课堂训练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9AA3688-CB3C-4888-BF4F-2F8B2806EB20}"/>
                </a:ext>
              </a:extLst>
            </p:cNvPr>
            <p:cNvSpPr/>
            <p:nvPr/>
          </p:nvSpPr>
          <p:spPr>
            <a:xfrm>
              <a:off x="915444" y="702241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四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655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15B9C42A-18D4-4B64-96A4-6E5A0F195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967" y="1718019"/>
            <a:ext cx="4004285" cy="171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导学题：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1</a:t>
            </a:r>
            <a:r>
              <a:rPr lang="zh-CN" altLang="en-US" sz="1600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．请仔细读图，说说亚洲经纬度位置。</a:t>
            </a:r>
            <a:endParaRPr lang="en-US" altLang="zh-CN" sz="1600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</a:t>
            </a:r>
            <a:r>
              <a:rPr lang="zh-CN" altLang="en-US" sz="1600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．这种经纬度位置对亚洲气候的影响如何？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5C2298A-F2EC-429E-8B82-62167A8C35BF}"/>
              </a:ext>
            </a:extLst>
          </p:cNvPr>
          <p:cNvSpPr/>
          <p:nvPr/>
        </p:nvSpPr>
        <p:spPr>
          <a:xfrm>
            <a:off x="2122961" y="3645827"/>
            <a:ext cx="3868291" cy="1487156"/>
          </a:xfrm>
          <a:prstGeom prst="roundRect">
            <a:avLst/>
          </a:prstGeom>
          <a:noFill/>
          <a:ln w="25400">
            <a:solidFill>
              <a:srgbClr val="46B3E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使亚洲地域辽阔，地跨寒、温、热三带，气候多样，温带大陆性气候分布广。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1501B6-92F7-4FCC-88B1-E06F173D09E0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C2E22C0-2C0E-44CD-9624-72D46355F7BF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课堂训练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5815BE-C274-4F63-BEE0-7A8BEC7C58BE}"/>
                </a:ext>
              </a:extLst>
            </p:cNvPr>
            <p:cNvSpPr/>
            <p:nvPr/>
          </p:nvSpPr>
          <p:spPr>
            <a:xfrm>
              <a:off x="915444" y="702241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四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图片 7" descr="图片包含 计算机&#10;&#10;描述已自动生成">
            <a:extLst>
              <a:ext uri="{FF2B5EF4-FFF2-40B4-BE49-F238E27FC236}">
                <a16:creationId xmlns:a16="http://schemas.microsoft.com/office/drawing/2014/main" id="{68D84A8F-4365-41CC-85C9-633B7A3FB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47" y="1426857"/>
            <a:ext cx="4004285" cy="40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0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1D7475-F429-4F61-832C-AEC5F54B9E71}"/>
              </a:ext>
            </a:extLst>
          </p:cNvPr>
          <p:cNvSpPr txBox="1">
            <a:spLocks/>
          </p:cNvSpPr>
          <p:nvPr/>
        </p:nvSpPr>
        <p:spPr>
          <a:xfrm>
            <a:off x="6361460" y="3219357"/>
            <a:ext cx="4628148" cy="1294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1.</a:t>
            </a:r>
            <a:r>
              <a:rPr lang="zh-CN" altLang="en-US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亚洲地势特点及河流特点</a:t>
            </a:r>
            <a:endParaRPr lang="en-US" altLang="zh-CN" sz="2400" dirty="0">
              <a:solidFill>
                <a:srgbClr val="46B3EE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2.</a:t>
            </a:r>
            <a:r>
              <a:rPr lang="zh-CN" altLang="en-US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亚洲主要河流及其注入的海洋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3E27F45-83A0-4352-9941-ACD7FFB2E3B6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0E5220-878A-45E0-8D4C-91D054AB67A6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课堂训练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EB1265F-20D3-4E9D-9E66-5F4CAB984515}"/>
                </a:ext>
              </a:extLst>
            </p:cNvPr>
            <p:cNvSpPr/>
            <p:nvPr/>
          </p:nvSpPr>
          <p:spPr>
            <a:xfrm>
              <a:off x="915444" y="702241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四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EBB8D32-2477-48E8-83DA-34AEDD72B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48" y="2052802"/>
            <a:ext cx="4893608" cy="2752396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6CE5B9AF-C82D-4659-AB2D-A7374B3D3E78}"/>
              </a:ext>
            </a:extLst>
          </p:cNvPr>
          <p:cNvSpPr/>
          <p:nvPr/>
        </p:nvSpPr>
        <p:spPr>
          <a:xfrm>
            <a:off x="6361460" y="2642992"/>
            <a:ext cx="2204581" cy="450937"/>
          </a:xfrm>
          <a:prstGeom prst="roundRect">
            <a:avLst>
              <a:gd name="adj" fmla="val 50000"/>
            </a:avLst>
          </a:prstGeom>
          <a:solidFill>
            <a:srgbClr val="46B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作业布置</a:t>
            </a:r>
          </a:p>
        </p:txBody>
      </p:sp>
    </p:spTree>
    <p:extLst>
      <p:ext uri="{BB962C8B-B14F-4D97-AF65-F5344CB8AC3E}">
        <p14:creationId xmlns:p14="http://schemas.microsoft.com/office/powerpoint/2010/main" val="75114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F65F7F1-1EEA-43E5-89F6-2FA079D39E60}"/>
              </a:ext>
            </a:extLst>
          </p:cNvPr>
          <p:cNvGrpSpPr/>
          <p:nvPr/>
        </p:nvGrpSpPr>
        <p:grpSpPr>
          <a:xfrm>
            <a:off x="1784350" y="566392"/>
            <a:ext cx="8623299" cy="3167410"/>
            <a:chOff x="1930401" y="871979"/>
            <a:chExt cx="8623299" cy="316741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886D1DB-EB4B-4CF5-A0EC-B66B993CD8F6}"/>
                </a:ext>
              </a:extLst>
            </p:cNvPr>
            <p:cNvSpPr txBox="1"/>
            <p:nvPr userDrawn="1"/>
          </p:nvSpPr>
          <p:spPr>
            <a:xfrm rot="21299285">
              <a:off x="1930401" y="87198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9号-肥宅快乐体" pitchFamily="2" charset="-122"/>
                  <a:ea typeface="字魂80号-萌趣小鱼体" panose="00000500000000000000" pitchFamily="2" charset="-122"/>
                </a:rPr>
                <a:t>谢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19744BB-C582-4CB6-88D4-EC2302F2DFDC}"/>
                </a:ext>
              </a:extLst>
            </p:cNvPr>
            <p:cNvSpPr txBox="1"/>
            <p:nvPr userDrawn="1"/>
          </p:nvSpPr>
          <p:spPr>
            <a:xfrm>
              <a:off x="3835402" y="87198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9号-肥宅快乐体" pitchFamily="2" charset="-122"/>
                  <a:ea typeface="字魂80号-萌趣小鱼体" panose="00000500000000000000" pitchFamily="2" charset="-122"/>
                </a:rPr>
                <a:t>谢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8FD5124-ADC5-4443-9E59-EAE346AB384B}"/>
                </a:ext>
              </a:extLst>
            </p:cNvPr>
            <p:cNvSpPr txBox="1"/>
            <p:nvPr userDrawn="1"/>
          </p:nvSpPr>
          <p:spPr>
            <a:xfrm>
              <a:off x="5877027" y="871979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9号-肥宅快乐体" pitchFamily="2" charset="-122"/>
                  <a:ea typeface="字魂80号-萌趣小鱼体" panose="00000500000000000000" pitchFamily="2" charset="-122"/>
                </a:rPr>
                <a:t>欣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650B8E3-A853-46AA-9F8E-DCE01B0B58C7}"/>
                </a:ext>
              </a:extLst>
            </p:cNvPr>
            <p:cNvSpPr txBox="1"/>
            <p:nvPr userDrawn="1"/>
          </p:nvSpPr>
          <p:spPr>
            <a:xfrm>
              <a:off x="7817053" y="884679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9号-肥宅快乐体" pitchFamily="2" charset="-122"/>
                  <a:ea typeface="字魂80号-萌趣小鱼体" panose="00000500000000000000" pitchFamily="2" charset="-122"/>
                </a:rPr>
                <a:t>赏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544F086-B5D9-4380-868D-0D7B4C27235F}"/>
              </a:ext>
            </a:extLst>
          </p:cNvPr>
          <p:cNvSpPr txBox="1"/>
          <p:nvPr/>
        </p:nvSpPr>
        <p:spPr>
          <a:xfrm>
            <a:off x="3850044" y="3287104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人教版七年级地理</a:t>
            </a:r>
            <a:r>
              <a:rPr lang="en-US" altLang="zh-CN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PPT</a:t>
            </a:r>
            <a:r>
              <a:rPr lang="zh-CN" altLang="en-US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课件</a:t>
            </a:r>
            <a:r>
              <a:rPr lang="en-US" altLang="zh-CN" sz="2800" dirty="0">
                <a:solidFill>
                  <a:schemeClr val="bg1"/>
                </a:solidFill>
                <a:ea typeface="字魂80号-萌趣小鱼体" panose="00000500000000000000" pitchFamily="2" charset="-122"/>
              </a:rPr>
              <a:t>·</a:t>
            </a:r>
            <a:endParaRPr lang="zh-CN" altLang="en-US" sz="2800" dirty="0">
              <a:solidFill>
                <a:schemeClr val="bg1"/>
              </a:solidFill>
              <a:ea typeface="字魂80号-萌趣小鱼体" panose="00000500000000000000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79830C1-124C-44A2-A06D-17FD1129C6A5}"/>
              </a:ext>
            </a:extLst>
          </p:cNvPr>
          <p:cNvGrpSpPr/>
          <p:nvPr/>
        </p:nvGrpSpPr>
        <p:grpSpPr>
          <a:xfrm>
            <a:off x="5161053" y="3937168"/>
            <a:ext cx="1869893" cy="520538"/>
            <a:chOff x="4816374" y="3994236"/>
            <a:chExt cx="1869893" cy="520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C00D24B-EB23-42C8-AE5F-9C8B1167A1B0}"/>
                </a:ext>
              </a:extLst>
            </p:cNvPr>
            <p:cNvSpPr/>
            <p:nvPr userDrawn="1"/>
          </p:nvSpPr>
          <p:spPr>
            <a:xfrm>
              <a:off x="4816374" y="3994236"/>
              <a:ext cx="520538" cy="520538"/>
            </a:xfrm>
            <a:prstGeom prst="ellipse">
              <a:avLst/>
            </a:prstGeom>
            <a:solidFill>
              <a:srgbClr val="A1D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ea typeface="字魂80号-萌趣小鱼体" panose="00000500000000000000" pitchFamily="2" charset="-122"/>
                </a:rPr>
                <a:t>千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41AED93-CD2C-4CB6-86ED-A7765A4DBA70}"/>
                </a:ext>
              </a:extLst>
            </p:cNvPr>
            <p:cNvSpPr/>
            <p:nvPr userDrawn="1"/>
          </p:nvSpPr>
          <p:spPr>
            <a:xfrm>
              <a:off x="5266159" y="3994236"/>
              <a:ext cx="520538" cy="520538"/>
            </a:xfrm>
            <a:prstGeom prst="ellipse">
              <a:avLst/>
            </a:prstGeom>
            <a:solidFill>
              <a:srgbClr val="A1D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ea typeface="字魂80号-萌趣小鱼体" panose="00000500000000000000" pitchFamily="2" charset="-122"/>
                </a:rPr>
                <a:t>图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CC00741-00E4-401F-B70E-6072270C095E}"/>
                </a:ext>
              </a:extLst>
            </p:cNvPr>
            <p:cNvSpPr/>
            <p:nvPr userDrawn="1"/>
          </p:nvSpPr>
          <p:spPr>
            <a:xfrm>
              <a:off x="5715944" y="3994236"/>
              <a:ext cx="520538" cy="520538"/>
            </a:xfrm>
            <a:prstGeom prst="ellipse">
              <a:avLst/>
            </a:prstGeom>
            <a:solidFill>
              <a:srgbClr val="A1D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ea typeface="字魂80号-萌趣小鱼体" panose="00000500000000000000" pitchFamily="2" charset="-122"/>
                </a:rPr>
                <a:t>老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2E2CA99-4B6F-45EE-8DA0-619D3EAB4818}"/>
                </a:ext>
              </a:extLst>
            </p:cNvPr>
            <p:cNvSpPr/>
            <p:nvPr userDrawn="1"/>
          </p:nvSpPr>
          <p:spPr>
            <a:xfrm>
              <a:off x="6165729" y="3994236"/>
              <a:ext cx="520538" cy="520538"/>
            </a:xfrm>
            <a:prstGeom prst="ellipse">
              <a:avLst/>
            </a:prstGeom>
            <a:solidFill>
              <a:srgbClr val="A1D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ea typeface="字魂80号-萌趣小鱼体" panose="00000500000000000000" pitchFamily="2" charset="-122"/>
                </a:rPr>
                <a:t>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56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E7E409-D3FC-420D-8474-B01BE3E07AAE}"/>
              </a:ext>
            </a:extLst>
          </p:cNvPr>
          <p:cNvSpPr/>
          <p:nvPr/>
        </p:nvSpPr>
        <p:spPr>
          <a:xfrm>
            <a:off x="1737360" y="1900903"/>
            <a:ext cx="8717280" cy="390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感谢您下载千图网原创PPT模板，为了您和千图网以及原创作者的利益，请勿复制、传播、销售，否则将承担法律责任！千图网将对作品进行维权，按照传播下载次数的十倍进行索取赔偿金！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        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        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        3、禁止把作品纳入商标或服务标记。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        4、禁止用户用下载格式在网上传播作品。或者作品可以让第三方单独付费或共享免费下载、或通过转移电话服务系统传播。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1D7977-1DD1-491E-B47C-420AA3D53C69}"/>
              </a:ext>
            </a:extLst>
          </p:cNvPr>
          <p:cNvSpPr/>
          <p:nvPr/>
        </p:nvSpPr>
        <p:spPr>
          <a:xfrm>
            <a:off x="2233404" y="1200904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latin typeface="字魂35号-经典雅黑" panose="02000000000000000000" pitchFamily="2" charset="-122"/>
                <a:ea typeface="字魂80号-萌趣小鱼体" panose="00000500000000000000" pitchFamily="2" charset="-122"/>
              </a:rPr>
              <a:t>感谢您支持原创设计事业</a:t>
            </a:r>
            <a:r>
              <a:rPr lang="zh-CN" altLang="zh-CN" sz="28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80号-萌趣小鱼体" panose="00000500000000000000" pitchFamily="2" charset="-122"/>
              </a:rPr>
              <a:t>，</a:t>
            </a:r>
            <a:r>
              <a:rPr lang="en-US" altLang="zh-CN" sz="2800" dirty="0" err="1">
                <a:solidFill>
                  <a:schemeClr val="bg1"/>
                </a:solidFill>
                <a:latin typeface="字魂35号-经典雅黑" panose="02000000000000000000" pitchFamily="2" charset="-122"/>
                <a:ea typeface="字魂80号-萌趣小鱼体" panose="00000500000000000000" pitchFamily="2" charset="-122"/>
              </a:rPr>
              <a:t>支持设计版权产品</a:t>
            </a:r>
            <a:r>
              <a:rPr lang="en-US" altLang="zh-CN" sz="2800" dirty="0">
                <a:solidFill>
                  <a:schemeClr val="bg1"/>
                </a:solidFill>
                <a:latin typeface="字魂35号-经典雅黑" panose="02000000000000000000" pitchFamily="2" charset="-122"/>
                <a:ea typeface="字魂80号-萌趣小鱼体" panose="00000500000000000000" pitchFamily="2" charset="-122"/>
              </a:rPr>
              <a:t>！</a:t>
            </a:r>
            <a:endParaRPr lang="zh-CN" altLang="zh-CN" sz="2800" dirty="0">
              <a:solidFill>
                <a:schemeClr val="bg1"/>
              </a:solidFill>
              <a:latin typeface="字魂35号-经典雅黑" panose="02000000000000000000" pitchFamily="2" charset="-122"/>
              <a:ea typeface="字魂80号-萌趣小鱼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5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C65D30C-8600-41E3-ABEB-B3C758E4FA9F}"/>
              </a:ext>
            </a:extLst>
          </p:cNvPr>
          <p:cNvGrpSpPr/>
          <p:nvPr/>
        </p:nvGrpSpPr>
        <p:grpSpPr>
          <a:xfrm>
            <a:off x="2009270" y="801550"/>
            <a:ext cx="8173459" cy="3267063"/>
            <a:chOff x="1707529" y="1135378"/>
            <a:chExt cx="8173459" cy="3267063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FF7FED5-7D71-4BEA-9DC1-59BB0150E5C8}"/>
                </a:ext>
              </a:extLst>
            </p:cNvPr>
            <p:cNvSpPr txBox="1"/>
            <p:nvPr/>
          </p:nvSpPr>
          <p:spPr>
            <a:xfrm rot="21261528">
              <a:off x="1707529" y="1135378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学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1DF394C-3FC2-4A41-929B-A8B9968197AB}"/>
                </a:ext>
              </a:extLst>
            </p:cNvPr>
            <p:cNvSpPr txBox="1"/>
            <p:nvPr/>
          </p:nvSpPr>
          <p:spPr>
            <a:xfrm>
              <a:off x="3454044" y="124773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习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31A190-A00D-48B7-BD83-559062F25D21}"/>
                </a:ext>
              </a:extLst>
            </p:cNvPr>
            <p:cNvSpPr txBox="1"/>
            <p:nvPr/>
          </p:nvSpPr>
          <p:spPr>
            <a:xfrm>
              <a:off x="5218875" y="124773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导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86AB91-B614-47B6-A24C-FD8B6808D2C3}"/>
                </a:ext>
              </a:extLst>
            </p:cNvPr>
            <p:cNvSpPr txBox="1"/>
            <p:nvPr/>
          </p:nvSpPr>
          <p:spPr>
            <a:xfrm rot="231492">
              <a:off x="7144341" y="1247731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入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233A09-9AD5-4A04-A2AF-D0402463D46A}"/>
              </a:ext>
            </a:extLst>
          </p:cNvPr>
          <p:cNvGrpSpPr/>
          <p:nvPr/>
        </p:nvGrpSpPr>
        <p:grpSpPr>
          <a:xfrm>
            <a:off x="5099828" y="3841622"/>
            <a:ext cx="1992344" cy="551543"/>
            <a:chOff x="4920342" y="4307829"/>
            <a:chExt cx="1992344" cy="551543"/>
          </a:xfrm>
          <a:solidFill>
            <a:srgbClr val="A1D8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71A5D3D-9902-44FA-BAE1-4D8019181254}"/>
                </a:ext>
              </a:extLst>
            </p:cNvPr>
            <p:cNvSpPr/>
            <p:nvPr/>
          </p:nvSpPr>
          <p:spPr>
            <a:xfrm>
              <a:off x="4920342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第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C436C70-3C55-4B06-B714-6FD0C4AB760C}"/>
                </a:ext>
              </a:extLst>
            </p:cNvPr>
            <p:cNvSpPr/>
            <p:nvPr/>
          </p:nvSpPr>
          <p:spPr>
            <a:xfrm>
              <a:off x="5400609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一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775D3BD-A148-4E6A-983E-B71A1EC6CC22}"/>
                </a:ext>
              </a:extLst>
            </p:cNvPr>
            <p:cNvSpPr/>
            <p:nvPr/>
          </p:nvSpPr>
          <p:spPr>
            <a:xfrm>
              <a:off x="5880876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部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0CB7F57-1F32-480E-B0DD-63366BB59253}"/>
                </a:ext>
              </a:extLst>
            </p:cNvPr>
            <p:cNvSpPr/>
            <p:nvPr/>
          </p:nvSpPr>
          <p:spPr>
            <a:xfrm>
              <a:off x="6361143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18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F53AC6F4-D755-46C0-8B7B-1E3EF7739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85472"/>
              </p:ext>
            </p:extLst>
          </p:nvPr>
        </p:nvGraphicFramePr>
        <p:xfrm>
          <a:off x="1752600" y="1649473"/>
          <a:ext cx="8686800" cy="3798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58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地形类型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T="45713" marB="45713" anchor="ctr" horzOverflow="overflow"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海拔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T="45713" marB="45713" anchor="ctr" horzOverflow="overflow"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地形特征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T="45713" marB="45713" anchor="ctr" horzOverflow="overflow">
                    <a:solidFill>
                      <a:srgbClr val="46B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5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山地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T="45713" marB="45713" anchor="ctr" horzOverflow="overflow"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500</a:t>
                      </a: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米以上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地面峰峦起伏，坡度陡峻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平原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T="45713" marB="45713" anchor="ctr" horzOverflow="overflow"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200</a:t>
                      </a: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米以下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地面平坦或起伏很小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高原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T="45713" marB="45713" anchor="ctr" horzOverflow="overflow"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500</a:t>
                      </a: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米以上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地表起伏不大，边缘陡峭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0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盆地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T="45713" marB="45713" anchor="ctr" horzOverflow="overflow"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无一定标准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四周被群山环绕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丘陵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marT="45713" marB="45713" anchor="ctr" horzOverflow="overflow">
                    <a:solidFill>
                      <a:srgbClr val="46B3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500</a:t>
                      </a: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米以下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46B3EE"/>
                          </a:solidFill>
                          <a:latin typeface="思源宋体 SemiBold" panose="02020600000000000000" pitchFamily="18" charset="-122"/>
                          <a:ea typeface="思源宋体 SemiBold" panose="02020600000000000000" pitchFamily="18" charset="-122"/>
                        </a:rPr>
                        <a:t>地表起伏和缓</a:t>
                      </a:r>
                      <a:endParaRPr lang="zh-CN" altLang="en-US" sz="2000" b="1" dirty="0">
                        <a:solidFill>
                          <a:srgbClr val="46B3EE"/>
                        </a:solidFill>
                        <a:latin typeface="思源宋体 SemiBold" panose="02020600000000000000" pitchFamily="18" charset="-122"/>
                        <a:ea typeface="思源宋体 SemiBold" panose="02020600000000000000" pitchFamily="18" charset="-122"/>
                      </a:endParaRPr>
                    </a:p>
                  </a:txBody>
                  <a:tcPr marT="45713" marB="45713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52154470-9E86-423D-9546-BE5F065E9A56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3AEE42A-64A8-4DE9-9D3D-7122897DF04C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学习导入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F9F3EA3-40AE-4F47-9236-A9C60ABC3CF7}"/>
                </a:ext>
              </a:extLst>
            </p:cNvPr>
            <p:cNvSpPr/>
            <p:nvPr/>
          </p:nvSpPr>
          <p:spPr>
            <a:xfrm>
              <a:off x="915444" y="70224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一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33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9654E76-5D5B-4D35-A385-ACA5650710A9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17992A7-A676-4EAD-BB5C-3472E03B17B6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学习导入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07090B1-7EFC-4890-8541-2514798664A1}"/>
                </a:ext>
              </a:extLst>
            </p:cNvPr>
            <p:cNvSpPr/>
            <p:nvPr/>
          </p:nvSpPr>
          <p:spPr>
            <a:xfrm>
              <a:off x="915444" y="70224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一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24">
            <a:extLst>
              <a:ext uri="{FF2B5EF4-FFF2-40B4-BE49-F238E27FC236}">
                <a16:creationId xmlns:a16="http://schemas.microsoft.com/office/drawing/2014/main" id="{B0DD123B-BABF-4775-8631-FF7B880E9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8707" y="2866336"/>
            <a:ext cx="3723290" cy="188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0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1</a:t>
            </a:r>
            <a:r>
              <a:rPr lang="zh-CN" altLang="en-US" sz="20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．请仔细读图，找出亚洲主要地形区。</a:t>
            </a:r>
            <a:endParaRPr lang="en-US" altLang="zh-CN" sz="2000" b="0" u="none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000" b="0" u="none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</a:t>
            </a:r>
            <a:r>
              <a:rPr lang="zh-CN" altLang="en-US" sz="2000" b="0" u="none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．说说亚洲有哪些地形类型？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79ED4069-3ED8-48F5-91D2-3AFCEAE1C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707" y="2321367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algn="ctr">
              <a:defRPr sz="2400" b="0" u="none">
                <a:solidFill>
                  <a:srgbClr val="4A8B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  <a:lvl2pPr marL="742950" indent="-28575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6B3EE"/>
                </a:solidFill>
              </a:rPr>
              <a:t>亚洲地形区的分布</a:t>
            </a:r>
            <a:endParaRPr lang="en-US" altLang="zh-CN" dirty="0">
              <a:solidFill>
                <a:srgbClr val="46B3EE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995FC7-F948-4CE7-B7E5-465D56972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3" b="17544"/>
          <a:stretch/>
        </p:blipFill>
        <p:spPr>
          <a:xfrm>
            <a:off x="1752600" y="1916482"/>
            <a:ext cx="4487814" cy="31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4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2624C9-7A6C-4CC3-B43E-C8E30D44966A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7B59299-A699-4066-84C0-D6590E6B4B01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学习导入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6C21BFE-4C23-4503-A236-A832EC8DD93F}"/>
                </a:ext>
              </a:extLst>
            </p:cNvPr>
            <p:cNvSpPr/>
            <p:nvPr/>
          </p:nvSpPr>
          <p:spPr>
            <a:xfrm>
              <a:off x="915444" y="70224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一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8">
            <a:extLst>
              <a:ext uri="{FF2B5EF4-FFF2-40B4-BE49-F238E27FC236}">
                <a16:creationId xmlns:a16="http://schemas.microsoft.com/office/drawing/2014/main" id="{4C5DAA36-196A-4F9C-A151-EB56F38EA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826" y="2548749"/>
            <a:ext cx="4288220" cy="213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3</a:t>
            </a:r>
            <a:r>
              <a:rPr lang="zh-CN" altLang="en-US" sz="2000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．说说亚洲主要地形区的位置并依据高度表，说说它们的大致海拔？</a:t>
            </a:r>
            <a:endParaRPr lang="en-US" altLang="zh-CN" sz="2000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sz="2000" dirty="0">
              <a:solidFill>
                <a:srgbClr val="46B3EE"/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4</a:t>
            </a:r>
            <a:r>
              <a:rPr lang="zh-CN" altLang="en-US" sz="2000" dirty="0">
                <a:solidFill>
                  <a:srgbClr val="46B3EE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．找出死海和珠穆朗玛峰，看看它们的海拔有多高？</a:t>
            </a: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0333B299-4AAE-47C1-83A9-6662F596C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826" y="2087084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6B3E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亚洲地形特点</a:t>
            </a:r>
          </a:p>
        </p:txBody>
      </p:sp>
      <p:pic>
        <p:nvPicPr>
          <p:cNvPr id="8" name="图片 7" descr="图片包含 户外, 天空, 自然, 摇滚&#10;&#10;描述已自动生成">
            <a:extLst>
              <a:ext uri="{FF2B5EF4-FFF2-40B4-BE49-F238E27FC236}">
                <a16:creationId xmlns:a16="http://schemas.microsoft.com/office/drawing/2014/main" id="{43D4FA5A-59C4-4AC0-B935-7EB1B4F8F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78" y="2034610"/>
            <a:ext cx="4183171" cy="2788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081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06F5D1-7692-4C6E-8060-A01A3FC097FB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63E5269-9490-4BB3-8168-1748A0FC0289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学习导入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01CA110-2589-42CE-BE05-D8517C3F7F23}"/>
                </a:ext>
              </a:extLst>
            </p:cNvPr>
            <p:cNvSpPr/>
            <p:nvPr/>
          </p:nvSpPr>
          <p:spPr>
            <a:xfrm>
              <a:off x="915444" y="70224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一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 Box 2">
            <a:extLst>
              <a:ext uri="{FF2B5EF4-FFF2-40B4-BE49-F238E27FC236}">
                <a16:creationId xmlns:a16="http://schemas.microsoft.com/office/drawing/2014/main" id="{CFD91278-73A3-47B6-B747-A1CD7DC0D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870" y="1613955"/>
            <a:ext cx="9104260" cy="113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 b="0" u="none">
                <a:solidFill>
                  <a:srgbClr val="4A8B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  <a:lvl2pPr marL="742950" indent="-28575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6B3EE"/>
                </a:solidFill>
              </a:rPr>
              <a:t>在图上找出亚洲海拔的最高点和最低点，指出其各自的海拔，并计算它们之间的相对高度。据此，说一说亚洲地表起伏的特点。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2BE5EB-3912-4130-94CB-F4A227D29EBB}"/>
              </a:ext>
            </a:extLst>
          </p:cNvPr>
          <p:cNvGrpSpPr/>
          <p:nvPr/>
        </p:nvGrpSpPr>
        <p:grpSpPr>
          <a:xfrm>
            <a:off x="3018221" y="3104024"/>
            <a:ext cx="6155557" cy="2607573"/>
            <a:chOff x="2008909" y="3085501"/>
            <a:chExt cx="6155557" cy="260757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8BB3D68-AD18-46AE-99B1-94152C6B4F3E}"/>
                </a:ext>
              </a:extLst>
            </p:cNvPr>
            <p:cNvGrpSpPr/>
            <p:nvPr/>
          </p:nvGrpSpPr>
          <p:grpSpPr>
            <a:xfrm>
              <a:off x="2008909" y="3085501"/>
              <a:ext cx="6155557" cy="477619"/>
              <a:chOff x="2008909" y="3048000"/>
              <a:chExt cx="6155557" cy="477619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0F3E6338-D617-4CEC-B416-5C827A76AF01}"/>
                  </a:ext>
                </a:extLst>
              </p:cNvPr>
              <p:cNvSpPr/>
              <p:nvPr/>
            </p:nvSpPr>
            <p:spPr>
              <a:xfrm>
                <a:off x="2008909" y="3048000"/>
                <a:ext cx="2784764" cy="477619"/>
              </a:xfrm>
              <a:prstGeom prst="roundRect">
                <a:avLst>
                  <a:gd name="adj" fmla="val 50000"/>
                </a:avLst>
              </a:prstGeom>
              <a:solidFill>
                <a:srgbClr val="A1D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亚洲海拔的最高点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19B3743-C21C-443B-A596-440C9924654B}"/>
                  </a:ext>
                </a:extLst>
              </p:cNvPr>
              <p:cNvSpPr/>
              <p:nvPr/>
            </p:nvSpPr>
            <p:spPr>
              <a:xfrm>
                <a:off x="4977375" y="3098292"/>
                <a:ext cx="3187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A1D863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珠穆朗玛峰，海拔</a:t>
                </a:r>
                <a:r>
                  <a:rPr lang="en-US" altLang="zh-CN" dirty="0">
                    <a:solidFill>
                      <a:srgbClr val="A1D863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8844.43</a:t>
                </a:r>
                <a:r>
                  <a:rPr lang="zh-CN" altLang="en-US" dirty="0">
                    <a:solidFill>
                      <a:srgbClr val="A1D863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米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C762490-CE73-4A1D-B741-4C4BED307762}"/>
                </a:ext>
              </a:extLst>
            </p:cNvPr>
            <p:cNvGrpSpPr/>
            <p:nvPr/>
          </p:nvGrpSpPr>
          <p:grpSpPr>
            <a:xfrm>
              <a:off x="2008909" y="3795486"/>
              <a:ext cx="5192152" cy="477619"/>
              <a:chOff x="2008909" y="3803969"/>
              <a:chExt cx="5192152" cy="477619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5305A52A-572E-4FDA-8DBA-D56D7CFED465}"/>
                  </a:ext>
                </a:extLst>
              </p:cNvPr>
              <p:cNvSpPr/>
              <p:nvPr/>
            </p:nvSpPr>
            <p:spPr>
              <a:xfrm>
                <a:off x="2008909" y="3803969"/>
                <a:ext cx="2784764" cy="477619"/>
              </a:xfrm>
              <a:prstGeom prst="roundRect">
                <a:avLst>
                  <a:gd name="adj" fmla="val 50000"/>
                </a:avLst>
              </a:prstGeom>
              <a:solidFill>
                <a:srgbClr val="A1D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最低点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74DC993-5870-4D70-91F2-08B0F7966D87}"/>
                  </a:ext>
                </a:extLst>
              </p:cNvPr>
              <p:cNvSpPr/>
              <p:nvPr/>
            </p:nvSpPr>
            <p:spPr>
              <a:xfrm>
                <a:off x="4977375" y="3854261"/>
                <a:ext cx="2223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A1D863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死海，海拔－</a:t>
                </a:r>
                <a:r>
                  <a:rPr lang="en-US" altLang="zh-CN" dirty="0">
                    <a:solidFill>
                      <a:srgbClr val="A1D863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415</a:t>
                </a:r>
                <a:r>
                  <a:rPr lang="zh-CN" altLang="en-US" dirty="0">
                    <a:solidFill>
                      <a:srgbClr val="A1D863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米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31E9896-AE85-411E-9460-14B996B3C65A}"/>
                </a:ext>
              </a:extLst>
            </p:cNvPr>
            <p:cNvGrpSpPr/>
            <p:nvPr/>
          </p:nvGrpSpPr>
          <p:grpSpPr>
            <a:xfrm>
              <a:off x="2008909" y="4505471"/>
              <a:ext cx="4308898" cy="477619"/>
              <a:chOff x="2008909" y="4522437"/>
              <a:chExt cx="4308898" cy="477619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4C73572A-A5E2-420C-98A1-EFDB203CCAA6}"/>
                  </a:ext>
                </a:extLst>
              </p:cNvPr>
              <p:cNvSpPr/>
              <p:nvPr/>
            </p:nvSpPr>
            <p:spPr>
              <a:xfrm>
                <a:off x="2008909" y="4522437"/>
                <a:ext cx="2784764" cy="477619"/>
              </a:xfrm>
              <a:prstGeom prst="roundRect">
                <a:avLst>
                  <a:gd name="adj" fmla="val 50000"/>
                </a:avLst>
              </a:prstGeom>
              <a:solidFill>
                <a:srgbClr val="A1D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它们的相对高度是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DF0D7E6-2B17-4901-B789-6750639C4501}"/>
                  </a:ext>
                </a:extLst>
              </p:cNvPr>
              <p:cNvSpPr/>
              <p:nvPr/>
            </p:nvSpPr>
            <p:spPr>
              <a:xfrm>
                <a:off x="4977375" y="4572729"/>
                <a:ext cx="13404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A1D863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9259.43</a:t>
                </a:r>
                <a:r>
                  <a:rPr lang="zh-CN" altLang="en-US" dirty="0">
                    <a:solidFill>
                      <a:srgbClr val="A1D863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米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73CF044-F204-4D9B-8CB4-E616F8D5B279}"/>
                </a:ext>
              </a:extLst>
            </p:cNvPr>
            <p:cNvGrpSpPr/>
            <p:nvPr/>
          </p:nvGrpSpPr>
          <p:grpSpPr>
            <a:xfrm>
              <a:off x="2008909" y="5215455"/>
              <a:ext cx="4538126" cy="477619"/>
              <a:chOff x="2008909" y="5215455"/>
              <a:chExt cx="4538126" cy="477619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55C70998-0D65-4B94-9D52-9B5512A87DEE}"/>
                  </a:ext>
                </a:extLst>
              </p:cNvPr>
              <p:cNvSpPr/>
              <p:nvPr/>
            </p:nvSpPr>
            <p:spPr>
              <a:xfrm>
                <a:off x="2008909" y="5215455"/>
                <a:ext cx="2784764" cy="477619"/>
              </a:xfrm>
              <a:prstGeom prst="roundRect">
                <a:avLst>
                  <a:gd name="adj" fmla="val 50000"/>
                </a:avLst>
              </a:prstGeom>
              <a:solidFill>
                <a:srgbClr val="A1D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亚洲地表起伏的特点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4C596B9-A704-4246-9FE8-334D0F4D3090}"/>
                  </a:ext>
                </a:extLst>
              </p:cNvPr>
              <p:cNvSpPr/>
              <p:nvPr/>
            </p:nvSpPr>
            <p:spPr>
              <a:xfrm>
                <a:off x="4977375" y="5265747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A1D863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地表起伏很大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538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F4FD51-866D-47E9-B581-C072E5C1EF1B}"/>
              </a:ext>
            </a:extLst>
          </p:cNvPr>
          <p:cNvGrpSpPr/>
          <p:nvPr/>
        </p:nvGrpSpPr>
        <p:grpSpPr>
          <a:xfrm>
            <a:off x="1877206" y="801551"/>
            <a:ext cx="8437588" cy="3267062"/>
            <a:chOff x="1444710" y="1135379"/>
            <a:chExt cx="8437588" cy="326706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2D44394-0D46-4720-BBA9-BC4EACB5EFE7}"/>
                </a:ext>
              </a:extLst>
            </p:cNvPr>
            <p:cNvSpPr txBox="1"/>
            <p:nvPr/>
          </p:nvSpPr>
          <p:spPr>
            <a:xfrm rot="21261528">
              <a:off x="1444710" y="1135379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知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8D1FC1F-2900-4ADC-9F23-0F201C5E1E9A}"/>
                </a:ext>
              </a:extLst>
            </p:cNvPr>
            <p:cNvSpPr txBox="1"/>
            <p:nvPr/>
          </p:nvSpPr>
          <p:spPr>
            <a:xfrm>
              <a:off x="3454044" y="124773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识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EAD5B43-38AD-47C5-AB70-55642D08312E}"/>
                </a:ext>
              </a:extLst>
            </p:cNvPr>
            <p:cNvSpPr txBox="1"/>
            <p:nvPr/>
          </p:nvSpPr>
          <p:spPr>
            <a:xfrm>
              <a:off x="5368337" y="1247730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导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33AD12D-BB0C-4BBA-A0CE-667A87D4EE73}"/>
                </a:ext>
              </a:extLst>
            </p:cNvPr>
            <p:cNvSpPr txBox="1"/>
            <p:nvPr/>
          </p:nvSpPr>
          <p:spPr>
            <a:xfrm rot="231492">
              <a:off x="7145651" y="1247731"/>
              <a:ext cx="27366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ln w="1270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字魂80号-萌趣小鱼体" panose="00000500000000000000" pitchFamily="2" charset="-122"/>
                </a:rPr>
                <a:t>学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CA76BAA-3294-4405-B176-C2C7E10A09CE}"/>
              </a:ext>
            </a:extLst>
          </p:cNvPr>
          <p:cNvGrpSpPr/>
          <p:nvPr/>
        </p:nvGrpSpPr>
        <p:grpSpPr>
          <a:xfrm>
            <a:off x="5099828" y="3841622"/>
            <a:ext cx="1992344" cy="551543"/>
            <a:chOff x="4920342" y="4307829"/>
            <a:chExt cx="1992344" cy="551543"/>
          </a:xfrm>
          <a:solidFill>
            <a:srgbClr val="A1D86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3BA819E-F6EA-49A7-A6C4-E4B98F194271}"/>
                </a:ext>
              </a:extLst>
            </p:cNvPr>
            <p:cNvSpPr/>
            <p:nvPr/>
          </p:nvSpPr>
          <p:spPr>
            <a:xfrm>
              <a:off x="4920342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第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C9F612A-470D-4A59-9CD8-237B66EE4FA9}"/>
                </a:ext>
              </a:extLst>
            </p:cNvPr>
            <p:cNvSpPr/>
            <p:nvPr/>
          </p:nvSpPr>
          <p:spPr>
            <a:xfrm>
              <a:off x="5400609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二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D9EEF55-7AB5-44C1-A590-CAF812FD2A80}"/>
                </a:ext>
              </a:extLst>
            </p:cNvPr>
            <p:cNvSpPr/>
            <p:nvPr/>
          </p:nvSpPr>
          <p:spPr>
            <a:xfrm>
              <a:off x="5880876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部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17EA41F-8461-483B-994F-A97A937D03F7}"/>
                </a:ext>
              </a:extLst>
            </p:cNvPr>
            <p:cNvSpPr/>
            <p:nvPr/>
          </p:nvSpPr>
          <p:spPr>
            <a:xfrm>
              <a:off x="6361143" y="4307829"/>
              <a:ext cx="551543" cy="55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a typeface="字魂80号-萌趣小鱼体" panose="00000500000000000000" pitchFamily="2" charset="-122"/>
                </a:rPr>
                <a:t>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58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BAEA0D2-A45E-447E-8250-F4C4238DAFEA}"/>
              </a:ext>
            </a:extLst>
          </p:cNvPr>
          <p:cNvGrpSpPr/>
          <p:nvPr/>
        </p:nvGrpSpPr>
        <p:grpSpPr>
          <a:xfrm>
            <a:off x="915444" y="702241"/>
            <a:ext cx="3073666" cy="707886"/>
            <a:chOff x="915444" y="702241"/>
            <a:chExt cx="3073666" cy="7078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A09B82D-695E-4AC4-8499-07B1770D3A41}"/>
                </a:ext>
              </a:extLst>
            </p:cNvPr>
            <p:cNvSpPr/>
            <p:nvPr/>
          </p:nvSpPr>
          <p:spPr>
            <a:xfrm>
              <a:off x="1752600" y="702241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46B3EE"/>
                  </a:solidFill>
                  <a:ea typeface="字魂80号-萌趣小鱼体" panose="00000500000000000000" pitchFamily="2" charset="-122"/>
                </a:rPr>
                <a:t>知识导学</a:t>
              </a:r>
              <a:endParaRPr lang="zh-CN" altLang="en-US" sz="4000" dirty="0">
                <a:solidFill>
                  <a:srgbClr val="46B3EE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AEDB276-6ABB-4FFB-8F44-CD8933B6EC05}"/>
                </a:ext>
              </a:extLst>
            </p:cNvPr>
            <p:cNvSpPr/>
            <p:nvPr/>
          </p:nvSpPr>
          <p:spPr>
            <a:xfrm>
              <a:off x="915444" y="70224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字魂80号-萌趣小鱼体" panose="00000500000000000000" pitchFamily="2" charset="-122"/>
                </a:rPr>
                <a:t>二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51FDADD-DB80-4744-B371-799F88511135}"/>
              </a:ext>
            </a:extLst>
          </p:cNvPr>
          <p:cNvGrpSpPr/>
          <p:nvPr/>
        </p:nvGrpSpPr>
        <p:grpSpPr>
          <a:xfrm>
            <a:off x="2022763" y="1738285"/>
            <a:ext cx="7005364" cy="2298470"/>
            <a:chOff x="1828800" y="1738285"/>
            <a:chExt cx="7005364" cy="2298470"/>
          </a:xfrm>
        </p:grpSpPr>
        <p:sp>
          <p:nvSpPr>
            <p:cNvPr id="6" name="Text Box 13">
              <a:extLst>
                <a:ext uri="{FF2B5EF4-FFF2-40B4-BE49-F238E27FC236}">
                  <a16:creationId xmlns:a16="http://schemas.microsoft.com/office/drawing/2014/main" id="{54317519-20C5-4779-93AC-A1C8CB65F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759" y="2383657"/>
              <a:ext cx="51491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indent="0">
                <a:buFont typeface="Arial" panose="020B0604020202020204" pitchFamily="34" charset="0"/>
                <a:buNone/>
                <a:defRPr sz="2400">
                  <a:solidFill>
                    <a:srgbClr val="4A8B57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46B3EE"/>
                  </a:solidFill>
                </a:rPr>
                <a:t>流入太平洋的有：</a:t>
              </a:r>
              <a:r>
                <a:rPr lang="zh-CN" altLang="en-US" sz="1800" u="none" dirty="0">
                  <a:solidFill>
                    <a:srgbClr val="2A8524"/>
                  </a:solidFill>
                </a:rPr>
                <a:t>黄河、长江、湄公河 </a:t>
              </a:r>
            </a:p>
          </p:txBody>
        </p:sp>
        <p:sp>
          <p:nvSpPr>
            <p:cNvPr id="7" name="Text Box 24">
              <a:extLst>
                <a:ext uri="{FF2B5EF4-FFF2-40B4-BE49-F238E27FC236}">
                  <a16:creationId xmlns:a16="http://schemas.microsoft.com/office/drawing/2014/main" id="{A7C25918-C69B-4588-BF15-E186B3F59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1738285"/>
              <a:ext cx="6373091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marL="342900" indent="-342900">
                <a:buFont typeface="Arial" panose="020B0604020202020204" pitchFamily="34" charset="0"/>
                <a:buChar char="•"/>
                <a:defRPr sz="2400">
                  <a:solidFill>
                    <a:srgbClr val="4A8B57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pPr marL="0" indent="0">
                <a:buNone/>
              </a:pPr>
              <a:r>
                <a:rPr lang="en-US" altLang="zh-CN" dirty="0">
                  <a:solidFill>
                    <a:srgbClr val="46B3EE"/>
                  </a:solidFill>
                </a:rPr>
                <a:t>1</a:t>
              </a:r>
              <a:r>
                <a:rPr lang="zh-CN" altLang="en-US" dirty="0">
                  <a:solidFill>
                    <a:srgbClr val="46B3EE"/>
                  </a:solidFill>
                </a:rPr>
                <a:t>．看看亚洲主要河流最终流入到哪儿？</a:t>
              </a:r>
            </a:p>
          </p:txBody>
        </p:sp>
        <p:sp>
          <p:nvSpPr>
            <p:cNvPr id="8" name="Text Box 13">
              <a:extLst>
                <a:ext uri="{FF2B5EF4-FFF2-40B4-BE49-F238E27FC236}">
                  <a16:creationId xmlns:a16="http://schemas.microsoft.com/office/drawing/2014/main" id="{31CA2D7D-F329-4266-B957-451E152E0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758" y="2811579"/>
              <a:ext cx="51491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indent="0">
                <a:buFont typeface="Arial" panose="020B0604020202020204" pitchFamily="34" charset="0"/>
                <a:buNone/>
                <a:defRPr sz="2400">
                  <a:solidFill>
                    <a:srgbClr val="4A8B57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46B3EE"/>
                  </a:solidFill>
                </a:rPr>
                <a:t>流入印度洋的有：</a:t>
              </a:r>
              <a:r>
                <a:rPr lang="zh-CN" altLang="en-US" sz="1800" dirty="0">
                  <a:solidFill>
                    <a:srgbClr val="2A8524"/>
                  </a:solidFill>
                </a:rPr>
                <a:t>恒河、印度河 </a:t>
              </a:r>
            </a:p>
          </p:txBody>
        </p:sp>
        <p:sp>
          <p:nvSpPr>
            <p:cNvPr id="9" name="Text Box 13">
              <a:extLst>
                <a:ext uri="{FF2B5EF4-FFF2-40B4-BE49-F238E27FC236}">
                  <a16:creationId xmlns:a16="http://schemas.microsoft.com/office/drawing/2014/main" id="{F8071915-4A4D-450C-9FE1-D037A2573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6847" y="3239501"/>
              <a:ext cx="5835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indent="0">
                <a:buFont typeface="Arial" panose="020B0604020202020204" pitchFamily="34" charset="0"/>
                <a:buNone/>
                <a:defRPr sz="2400">
                  <a:solidFill>
                    <a:srgbClr val="4A8B57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46B3EE"/>
                  </a:solidFill>
                </a:rPr>
                <a:t>流入北冰洋的有：</a:t>
              </a:r>
              <a:r>
                <a:rPr lang="zh-CN" altLang="en-US" sz="1800" dirty="0">
                  <a:solidFill>
                    <a:srgbClr val="2A8524"/>
                  </a:solidFill>
                </a:rPr>
                <a:t>鄂毕河、叶尼塞河、勒拿河 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F2BB577F-6BE4-4B69-B0A6-04E07D418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758" y="3667423"/>
              <a:ext cx="64464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indent="0">
                <a:buFont typeface="Arial" panose="020B0604020202020204" pitchFamily="34" charset="0"/>
                <a:buNone/>
                <a:defRPr sz="2400">
                  <a:solidFill>
                    <a:srgbClr val="4A8B57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46B3EE"/>
                  </a:solidFill>
                </a:rPr>
                <a:t>最终不流入海洋的有：</a:t>
              </a:r>
              <a:r>
                <a:rPr lang="zh-CN" altLang="en-US" sz="1800" dirty="0">
                  <a:solidFill>
                    <a:srgbClr val="2A8524"/>
                  </a:solidFill>
                </a:rPr>
                <a:t>塔里木河、阿姆河、锡尔河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8FD2068-7D13-417A-A420-3EFD583E3343}"/>
              </a:ext>
            </a:extLst>
          </p:cNvPr>
          <p:cNvGrpSpPr/>
          <p:nvPr/>
        </p:nvGrpSpPr>
        <p:grpSpPr>
          <a:xfrm>
            <a:off x="2037495" y="4520605"/>
            <a:ext cx="8131742" cy="1013550"/>
            <a:chOff x="1843532" y="4520605"/>
            <a:chExt cx="8131742" cy="1013550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00904A61-C2E1-4B59-9201-BF2C625BE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532" y="4520605"/>
              <a:ext cx="58350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2</a:t>
              </a:r>
              <a:r>
                <a:rPr lang="zh-CN" altLang="en-US" sz="2400" dirty="0">
                  <a:solidFill>
                    <a:srgbClr val="46B3EE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．看看它们的流向有何不同？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0FF179E-41E2-4556-A62F-2329BBDDBF95}"/>
                </a:ext>
              </a:extLst>
            </p:cNvPr>
            <p:cNvSpPr/>
            <p:nvPr/>
          </p:nvSpPr>
          <p:spPr>
            <a:xfrm>
              <a:off x="2504243" y="5177021"/>
              <a:ext cx="1652120" cy="350957"/>
            </a:xfrm>
            <a:prstGeom prst="roundRect">
              <a:avLst>
                <a:gd name="adj" fmla="val 50000"/>
              </a:avLst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u="none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有向</a:t>
              </a:r>
              <a:r>
                <a:rPr lang="zh-CN" altLang="en-US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北</a:t>
              </a:r>
              <a:r>
                <a:rPr lang="zh-CN" altLang="en-US" u="none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流</a:t>
              </a:r>
              <a:endPara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23A487B-B00E-4403-919D-35EA78284044}"/>
                </a:ext>
              </a:extLst>
            </p:cNvPr>
            <p:cNvSpPr/>
            <p:nvPr/>
          </p:nvSpPr>
          <p:spPr>
            <a:xfrm>
              <a:off x="4443880" y="5177021"/>
              <a:ext cx="1652120" cy="350957"/>
            </a:xfrm>
            <a:prstGeom prst="roundRect">
              <a:avLst>
                <a:gd name="adj" fmla="val 50000"/>
              </a:avLst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u="none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向</a:t>
              </a:r>
              <a:r>
                <a:rPr lang="zh-CN" altLang="en-US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东</a:t>
              </a:r>
              <a:r>
                <a:rPr lang="zh-CN" altLang="en-US" u="none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流</a:t>
              </a:r>
              <a:endPara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BDECA6A-C77C-44B4-8483-C13F51D48407}"/>
                </a:ext>
              </a:extLst>
            </p:cNvPr>
            <p:cNvSpPr/>
            <p:nvPr/>
          </p:nvSpPr>
          <p:spPr>
            <a:xfrm>
              <a:off x="6383517" y="5177021"/>
              <a:ext cx="1652120" cy="350957"/>
            </a:xfrm>
            <a:prstGeom prst="roundRect">
              <a:avLst>
                <a:gd name="adj" fmla="val 50000"/>
              </a:avLst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u="none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向</a:t>
              </a:r>
              <a:r>
                <a:rPr lang="zh-CN" altLang="en-US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南</a:t>
              </a:r>
              <a:r>
                <a:rPr lang="zh-CN" altLang="en-US" u="none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流</a:t>
              </a:r>
              <a:endPara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263D5E9-21FF-4967-A50D-3599209F5BCF}"/>
                </a:ext>
              </a:extLst>
            </p:cNvPr>
            <p:cNvSpPr/>
            <p:nvPr/>
          </p:nvSpPr>
          <p:spPr>
            <a:xfrm>
              <a:off x="8323154" y="5183198"/>
              <a:ext cx="1652120" cy="350957"/>
            </a:xfrm>
            <a:prstGeom prst="roundRect">
              <a:avLst>
                <a:gd name="adj" fmla="val 50000"/>
              </a:avLst>
            </a:prstGeom>
            <a:solidFill>
              <a:srgbClr val="46B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u="none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向</a:t>
              </a:r>
              <a:r>
                <a:rPr lang="zh-CN" altLang="en-US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西</a:t>
              </a:r>
              <a:r>
                <a:rPr lang="zh-CN" altLang="en-US" u="none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流</a:t>
              </a:r>
              <a:endPara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86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1390</Words>
  <Application>Microsoft Office PowerPoint</Application>
  <PresentationFormat>宽屏</PresentationFormat>
  <Paragraphs>252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思源宋体 Heavy</vt:lpstr>
      <vt:lpstr>思源宋体 SemiBold</vt:lpstr>
      <vt:lpstr>字魂35号-经典雅黑</vt:lpstr>
      <vt:lpstr>字魂39号-肥宅快乐体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Olivia Fung</dc:creator>
  <cp:lastModifiedBy>Olivia Fung</cp:lastModifiedBy>
  <cp:revision>86</cp:revision>
  <dcterms:created xsi:type="dcterms:W3CDTF">2019-07-10T11:53:55Z</dcterms:created>
  <dcterms:modified xsi:type="dcterms:W3CDTF">2019-07-10T13:22:19Z</dcterms:modified>
</cp:coreProperties>
</file>